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50"/>
  </p:notesMasterIdLst>
  <p:handoutMasterIdLst>
    <p:handoutMasterId r:id="rId51"/>
  </p:handoutMasterIdLst>
  <p:sldIdLst>
    <p:sldId id="256" r:id="rId2"/>
    <p:sldId id="257" r:id="rId3"/>
    <p:sldId id="305" r:id="rId4"/>
    <p:sldId id="260" r:id="rId5"/>
    <p:sldId id="258" r:id="rId6"/>
    <p:sldId id="261" r:id="rId7"/>
    <p:sldId id="264" r:id="rId8"/>
    <p:sldId id="262" r:id="rId9"/>
    <p:sldId id="259" r:id="rId10"/>
    <p:sldId id="263" r:id="rId11"/>
    <p:sldId id="266" r:id="rId12"/>
    <p:sldId id="273" r:id="rId13"/>
    <p:sldId id="312" r:id="rId14"/>
    <p:sldId id="272" r:id="rId15"/>
    <p:sldId id="274" r:id="rId16"/>
    <p:sldId id="307" r:id="rId17"/>
    <p:sldId id="308" r:id="rId18"/>
    <p:sldId id="309" r:id="rId19"/>
    <p:sldId id="306" r:id="rId20"/>
    <p:sldId id="275" r:id="rId21"/>
    <p:sldId id="265" r:id="rId22"/>
    <p:sldId id="284" r:id="rId23"/>
    <p:sldId id="310" r:id="rId24"/>
    <p:sldId id="269" r:id="rId25"/>
    <p:sldId id="270" r:id="rId26"/>
    <p:sldId id="271" r:id="rId27"/>
    <p:sldId id="278" r:id="rId28"/>
    <p:sldId id="279" r:id="rId29"/>
    <p:sldId id="280" r:id="rId30"/>
    <p:sldId id="283" r:id="rId31"/>
    <p:sldId id="281" r:id="rId32"/>
    <p:sldId id="282" r:id="rId33"/>
    <p:sldId id="302" r:id="rId34"/>
    <p:sldId id="293" r:id="rId35"/>
    <p:sldId id="285" r:id="rId36"/>
    <p:sldId id="303" r:id="rId37"/>
    <p:sldId id="294" r:id="rId38"/>
    <p:sldId id="287" r:id="rId39"/>
    <p:sldId id="288" r:id="rId40"/>
    <p:sldId id="292" r:id="rId41"/>
    <p:sldId id="311" r:id="rId42"/>
    <p:sldId id="300" r:id="rId43"/>
    <p:sldId id="295" r:id="rId44"/>
    <p:sldId id="301" r:id="rId45"/>
    <p:sldId id="304" r:id="rId46"/>
    <p:sldId id="297" r:id="rId47"/>
    <p:sldId id="298" r:id="rId48"/>
    <p:sldId id="299" r:id="rId49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914"/>
    <a:srgbClr val="272A4F"/>
    <a:srgbClr val="EAEAEA"/>
    <a:srgbClr val="454334"/>
    <a:srgbClr val="514F42"/>
    <a:srgbClr val="8E0000"/>
    <a:srgbClr val="272A31"/>
    <a:srgbClr val="484D5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27" autoAdjust="0"/>
    <p:restoredTop sz="46188" autoAdjust="0"/>
  </p:normalViewPr>
  <p:slideViewPr>
    <p:cSldViewPr snapToGrid="0">
      <p:cViewPr varScale="1">
        <p:scale>
          <a:sx n="27" d="100"/>
          <a:sy n="27" d="100"/>
        </p:scale>
        <p:origin x="2178" y="45"/>
      </p:cViewPr>
      <p:guideLst>
        <p:guide orient="horz" pos="3696"/>
        <p:guide pos="72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Hi, Everybody! Thank</a:t>
            </a:r>
            <a:r>
              <a:rPr lang="en-US" baseline="0" dirty="0"/>
              <a:t> you for choosing us instead of the beach in this beautiful weather!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where we took the idea of widgets and applied</a:t>
            </a:r>
            <a:r>
              <a:rPr lang="en-US" baseline="0" dirty="0"/>
              <a:t> few definitions...</a:t>
            </a:r>
          </a:p>
        </p:txBody>
      </p:sp>
    </p:spTree>
    <p:extLst>
      <p:ext uri="{BB962C8B-B14F-4D97-AF65-F5344CB8AC3E}">
        <p14:creationId xmlns:p14="http://schemas.microsoft.com/office/powerpoint/2010/main" val="3377349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</a:t>
            </a:r>
            <a:r>
              <a:rPr lang="en-US" baseline="0" dirty="0"/>
              <a:t> define “a widget” as follows:</a:t>
            </a:r>
          </a:p>
          <a:p>
            <a:endParaRPr lang="en-US" baseline="0" dirty="0"/>
          </a:p>
          <a:p>
            <a:pPr marL="342900" indent="-342900">
              <a:buFontTx/>
              <a:buChar char="-"/>
            </a:pPr>
            <a:r>
              <a:rPr lang="en-US" baseline="0" dirty="0"/>
              <a:t>Stand alone piece of software, loads whatever it needs to run</a:t>
            </a:r>
          </a:p>
          <a:p>
            <a:pPr marL="342900" indent="-342900">
              <a:buFontTx/>
              <a:buChar char="-"/>
            </a:pPr>
            <a:r>
              <a:rPr lang="en-US" dirty="0"/>
              <a:t>It</a:t>
            </a:r>
            <a:r>
              <a:rPr lang="en-US" baseline="0" dirty="0"/>
              <a:t> is decoupled from other widgets and doesn’t know about their existence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Decoupled from the backend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Share nothing, not even a single image</a:t>
            </a:r>
          </a:p>
        </p:txBody>
      </p:sp>
    </p:spTree>
    <p:extLst>
      <p:ext uri="{BB962C8B-B14F-4D97-AF65-F5344CB8AC3E}">
        <p14:creationId xmlns:p14="http://schemas.microsoft.com/office/powerpoint/2010/main" val="1279857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order to develop a widget we need to define</a:t>
            </a:r>
            <a:r>
              <a:rPr lang="en-US" baseline="0" dirty="0"/>
              <a:t> “some platform” that is going to aid us in the process.</a:t>
            </a:r>
          </a:p>
          <a:p>
            <a:r>
              <a:rPr lang="en-US" baseline="0" dirty="0"/>
              <a:t>This platform will give us: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Scaffolding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File structure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Testing framework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And so on...</a:t>
            </a:r>
          </a:p>
          <a:p>
            <a:pPr marL="342900" indent="-34290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We want this to be streamlined and repeated per project so we need to abstract it...</a:t>
            </a:r>
          </a:p>
        </p:txBody>
      </p:sp>
    </p:spTree>
    <p:extLst>
      <p:ext uri="{BB962C8B-B14F-4D97-AF65-F5344CB8AC3E}">
        <p14:creationId xmlns:p14="http://schemas.microsoft.com/office/powerpoint/2010/main" val="24576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will explain these in details in a few slides, but first: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3280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about the tech</a:t>
            </a:r>
            <a:r>
              <a:rPr lang="en-US" baseline="0" dirty="0"/>
              <a:t> stack?</a:t>
            </a:r>
          </a:p>
          <a:p>
            <a:endParaRPr lang="en-US" baseline="0" dirty="0"/>
          </a:p>
          <a:p>
            <a:r>
              <a:rPr lang="en-US" baseline="0" dirty="0"/>
              <a:t>There is quite the variety to choose from... </a:t>
            </a:r>
          </a:p>
          <a:p>
            <a:endParaRPr lang="en-US" baseline="0" dirty="0"/>
          </a:p>
          <a:p>
            <a:r>
              <a:rPr lang="en-US" baseline="0" dirty="0"/>
              <a:t>We want to be in a place where we can exchange one tool with another without re-writing everything...</a:t>
            </a:r>
          </a:p>
          <a:p>
            <a:endParaRPr lang="en-US" baseline="0" dirty="0"/>
          </a:p>
          <a:p>
            <a:r>
              <a:rPr lang="en-US" baseline="0" dirty="0"/>
              <a:t>// - Tell on why we didn’t choose angular...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0496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</a:t>
            </a:r>
            <a:r>
              <a:rPr lang="en-US" baseline="0" dirty="0"/>
              <a:t> the platform level we need only the tools that are going to be used across all widgets...</a:t>
            </a:r>
          </a:p>
          <a:p>
            <a:endParaRPr lang="en-US" baseline="0" dirty="0"/>
          </a:p>
          <a:p>
            <a:r>
              <a:rPr lang="en-US" baseline="0" dirty="0"/>
              <a:t>We use: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Typescript</a:t>
            </a:r>
          </a:p>
          <a:p>
            <a:pPr marL="342900" indent="-342900">
              <a:buFontTx/>
              <a:buChar char="-"/>
            </a:pPr>
            <a:r>
              <a:rPr lang="en-US" baseline="0" dirty="0" err="1"/>
              <a:t>Lodash</a:t>
            </a:r>
            <a:endParaRPr lang="en-US" baseline="0" dirty="0"/>
          </a:p>
          <a:p>
            <a:pPr marL="342900" indent="-342900">
              <a:buFontTx/>
              <a:buChar char="-"/>
            </a:pPr>
            <a:r>
              <a:rPr lang="en-US" baseline="0" dirty="0" err="1"/>
              <a:t>Mobix</a:t>
            </a:r>
            <a:endParaRPr lang="en-US" baseline="0" dirty="0"/>
          </a:p>
          <a:p>
            <a:pPr marL="342900" indent="-342900">
              <a:buFontTx/>
              <a:buChar char="-"/>
            </a:pPr>
            <a:r>
              <a:rPr lang="en-US" baseline="0" dirty="0"/>
              <a:t>React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Postal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Polyglot.js</a:t>
            </a:r>
          </a:p>
          <a:p>
            <a:pPr marL="342900" indent="-342900">
              <a:buFontTx/>
              <a:buChar char="-"/>
            </a:pPr>
            <a:r>
              <a:rPr lang="en-US" baseline="0" dirty="0" err="1"/>
              <a:t>Window.fetch</a:t>
            </a:r>
            <a:r>
              <a:rPr lang="en-US" baseline="0" dirty="0"/>
              <a:t> </a:t>
            </a:r>
            <a:r>
              <a:rPr lang="en-US" baseline="0" dirty="0" err="1"/>
              <a:t>polyfill</a:t>
            </a:r>
            <a:endParaRPr lang="en-US" baseline="0" dirty="0"/>
          </a:p>
          <a:p>
            <a:pPr marL="0" indent="0">
              <a:buFontTx/>
              <a:buNone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These cover the most part of our platform requirements as they. However we can add additional packages dependencies if needed on the widget project level.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085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tools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 err="1"/>
              <a:t>Webpack</a:t>
            </a:r>
            <a:r>
              <a:rPr lang="en-US" baseline="0" dirty="0"/>
              <a:t>, Yarn and Gulp for building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Jest and Enzyme (no browser needed) for testing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TsLint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JSCPD</a:t>
            </a:r>
          </a:p>
          <a:p>
            <a:pPr marL="342900" indent="-342900">
              <a:buFontTx/>
              <a:buChar char="-"/>
            </a:pPr>
            <a:r>
              <a:rPr lang="en-US" dirty="0"/>
              <a:t>LESS</a:t>
            </a:r>
          </a:p>
        </p:txBody>
      </p:sp>
    </p:spTree>
    <p:extLst>
      <p:ext uri="{BB962C8B-B14F-4D97-AF65-F5344CB8AC3E}">
        <p14:creationId xmlns:p14="http://schemas.microsoft.com/office/powerpoint/2010/main" val="2330901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now we’ve</a:t>
            </a:r>
            <a:r>
              <a:rPr lang="en-US" baseline="0" dirty="0"/>
              <a:t> generated significant amount of packages and we need to manage them...</a:t>
            </a:r>
          </a:p>
          <a:p>
            <a:endParaRPr lang="en-US" baseline="0" dirty="0"/>
          </a:p>
          <a:p>
            <a:r>
              <a:rPr lang="en-US" baseline="0" dirty="0"/>
              <a:t>In short nothing on the market was giving us exactly what we need so we developed our own based on ideas from </a:t>
            </a:r>
            <a:r>
              <a:rPr lang="en-US" baseline="0" dirty="0" err="1"/>
              <a:t>KnitJS</a:t>
            </a:r>
            <a:r>
              <a:rPr lang="en-US" baseline="0" dirty="0"/>
              <a:t> and </a:t>
            </a:r>
            <a:r>
              <a:rPr lang="en-US" baseline="0" dirty="0" err="1"/>
              <a:t>Depcheck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pPr marL="342900" marR="0" lvl="0" indent="-342900" algn="l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knit.js – small, smart library for managing multiple packages and includes version managing. All dependencies for all packages stored in one place and </a:t>
            </a:r>
            <a:r>
              <a:rPr lang="en-US" dirty="0" err="1"/>
              <a:t>package.json</a:t>
            </a:r>
            <a:r>
              <a:rPr lang="en-US" dirty="0"/>
              <a:t> for each package generated during the publishing. Main cons of knit.js this tools do not support typescript projects</a:t>
            </a:r>
          </a:p>
          <a:p>
            <a:pPr marL="342900" marR="0" lvl="0" indent="-342900" algn="l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342900" marR="0" lvl="0" indent="-342900" algn="l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Depcheck</a:t>
            </a:r>
            <a:r>
              <a:rPr lang="en-US" dirty="0"/>
              <a:t> can </a:t>
            </a:r>
            <a:r>
              <a:rPr lang="en-US" dirty="0" err="1"/>
              <a:t>analyse</a:t>
            </a:r>
            <a:r>
              <a:rPr lang="en-US" dirty="0"/>
              <a:t> code and give us list of dependencies for the peace of code, we take the list and get all dependencies from the single place and generate </a:t>
            </a:r>
            <a:r>
              <a:rPr lang="en-US" dirty="0" err="1"/>
              <a:t>package.json</a:t>
            </a:r>
            <a:r>
              <a:rPr lang="en-US" dirty="0"/>
              <a:t> with the list before publishing the package to NPM.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666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automated</a:t>
            </a:r>
            <a:r>
              <a:rPr lang="en-US" baseline="0" dirty="0"/>
              <a:t> testing we chose: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webdriver.io -&gt; wrapper over </a:t>
            </a:r>
            <a:r>
              <a:rPr lang="en-US" baseline="0" dirty="0" err="1"/>
              <a:t>webdriver</a:t>
            </a:r>
            <a:r>
              <a:rPr lang="en-US" baseline="0" dirty="0"/>
              <a:t> for node.js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Cucumber.js -&gt; BDD framework, </a:t>
            </a:r>
            <a:r>
              <a:rPr lang="en-US" baseline="0" dirty="0" err="1"/>
              <a:t>Gerkin</a:t>
            </a:r>
            <a:r>
              <a:rPr lang="en-US" baseline="0" dirty="0"/>
              <a:t> scenarios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182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development flow</a:t>
            </a:r>
          </a:p>
        </p:txBody>
      </p:sp>
    </p:spTree>
    <p:extLst>
      <p:ext uri="{BB962C8B-B14F-4D97-AF65-F5344CB8AC3E}">
        <p14:creationId xmlns:p14="http://schemas.microsoft.com/office/powerpoint/2010/main" val="939249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</a:t>
            </a:r>
            <a:r>
              <a:rPr lang="en-US" baseline="0" dirty="0"/>
              <a:t> I’m Martin </a:t>
            </a:r>
            <a:r>
              <a:rPr lang="en-US" baseline="0" dirty="0">
                <a:sym typeface="Wingdings" panose="05000000000000000000" pitchFamily="2" charset="2"/>
              </a:rPr>
              <a:t>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I love technology, all kinds of it!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I don’t discriminate between front-end and back-end and am strong believer that all the software should have equal opportunity to be bad.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These days I work as software architect @ SBTech where we are developing a sports betting platform.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425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Compilation of widget</a:t>
            </a:r>
          </a:p>
        </p:txBody>
      </p:sp>
    </p:spTree>
    <p:extLst>
      <p:ext uri="{BB962C8B-B14F-4D97-AF65-F5344CB8AC3E}">
        <p14:creationId xmlns:p14="http://schemas.microsoft.com/office/powerpoint/2010/main" val="535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Hosting page</a:t>
            </a:r>
          </a:p>
          <a:p>
            <a:r>
              <a:rPr lang="en-US" dirty="0"/>
              <a:t>Using widgets on production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1110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widgets to the page</a:t>
            </a:r>
          </a:p>
        </p:txBody>
      </p:sp>
    </p:spTree>
    <p:extLst>
      <p:ext uri="{BB962C8B-B14F-4D97-AF65-F5344CB8AC3E}">
        <p14:creationId xmlns:p14="http://schemas.microsoft.com/office/powerpoint/2010/main" val="12708401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widgets loaded that can’t talk to each other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34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Widgets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983843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Mbus</a:t>
            </a:r>
            <a:endParaRPr lang="en-US" dirty="0"/>
          </a:p>
          <a:p>
            <a:endParaRPr lang="en-US" dirty="0"/>
          </a:p>
          <a:p>
            <a:r>
              <a:rPr lang="en-US" dirty="0"/>
              <a:t>-&gt;</a:t>
            </a:r>
            <a:r>
              <a:rPr lang="en-US" baseline="0" dirty="0"/>
              <a:t> Getting data from the back-end?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8420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data from the back-end</a:t>
            </a:r>
          </a:p>
        </p:txBody>
      </p:sp>
    </p:spTree>
    <p:extLst>
      <p:ext uri="{BB962C8B-B14F-4D97-AF65-F5344CB8AC3E}">
        <p14:creationId xmlns:p14="http://schemas.microsoft.com/office/powerpoint/2010/main" val="3845546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dirty="0"/>
              <a:t>Di</a:t>
            </a:r>
            <a:r>
              <a:rPr lang="en-US" baseline="0" dirty="0"/>
              <a:t>d you guys notice what’s missing so far?</a:t>
            </a:r>
          </a:p>
          <a:p>
            <a:pPr marL="342900" indent="-342900">
              <a:buFontTx/>
              <a:buChar char="-"/>
            </a:pPr>
            <a:r>
              <a:rPr lang="en-US" dirty="0"/>
              <a:t>Which</a:t>
            </a:r>
            <a:r>
              <a:rPr lang="en-US" baseline="0" dirty="0"/>
              <a:t> is the hardest part of the front-end to scale?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6096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Quick step back.</a:t>
            </a:r>
          </a:p>
          <a:p>
            <a:endParaRPr lang="en-US" dirty="0"/>
          </a:p>
          <a:p>
            <a:r>
              <a:rPr lang="en-US" dirty="0"/>
              <a:t>Widgets</a:t>
            </a:r>
            <a:r>
              <a:rPr lang="en-US" baseline="0" dirty="0"/>
              <a:t> have designs... However widgets share nothing, but the design language is shared inside the same application (comprised of many widgets).</a:t>
            </a:r>
          </a:p>
          <a:p>
            <a:endParaRPr lang="en-US" baseline="0" dirty="0"/>
          </a:p>
          <a:p>
            <a:r>
              <a:rPr lang="en-US" baseline="0" dirty="0"/>
              <a:t>So how do we make the design scale?</a:t>
            </a:r>
          </a:p>
          <a:p>
            <a:endParaRPr lang="en-US" baseline="0" dirty="0"/>
          </a:p>
          <a:p>
            <a:r>
              <a:rPr lang="en-US" baseline="0" dirty="0"/>
              <a:t>Any ideas?</a:t>
            </a:r>
          </a:p>
        </p:txBody>
      </p:sp>
    </p:spTree>
    <p:extLst>
      <p:ext uri="{BB962C8B-B14F-4D97-AF65-F5344CB8AC3E}">
        <p14:creationId xmlns:p14="http://schemas.microsoft.com/office/powerpoint/2010/main" val="39063133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compile the design we need another</a:t>
            </a:r>
            <a:r>
              <a:rPr lang="en-US" baseline="0" dirty="0"/>
              <a:t> set of tools: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Pre-processors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Post CSS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CSS Modules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BEM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Default color palette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8517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</a:t>
            </a:r>
            <a:r>
              <a:rPr lang="en-US" baseline="0" dirty="0"/>
              <a:t> time!</a:t>
            </a:r>
          </a:p>
          <a:p>
            <a:endParaRPr lang="en-US" baseline="0" dirty="0"/>
          </a:p>
          <a:p>
            <a:r>
              <a:rPr lang="en-US" baseline="0" dirty="0"/>
              <a:t>Let me get to know my audience first.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Software engineers?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Back-end </a:t>
            </a:r>
            <a:r>
              <a:rPr lang="en-US" baseline="0" dirty="0" err="1"/>
              <a:t>devs</a:t>
            </a:r>
            <a:r>
              <a:rPr lang="en-US" baseline="0" dirty="0"/>
              <a:t>?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Front-end </a:t>
            </a:r>
            <a:r>
              <a:rPr lang="en-US" baseline="0" dirty="0" err="1"/>
              <a:t>devs</a:t>
            </a:r>
            <a:r>
              <a:rPr lang="en-US" baseline="0" dirty="0"/>
              <a:t>?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DevOps?</a:t>
            </a:r>
          </a:p>
          <a:p>
            <a:pPr marL="342900" indent="-34290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r>
              <a:rPr lang="en-US" baseline="0" dirty="0"/>
              <a:t>Feel free to interrupt me. If you don’t feel like it you will get another chance during the demo. I’d prefer to make a nice discussion out of this topic.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16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palette?</a:t>
            </a:r>
          </a:p>
          <a:p>
            <a:endParaRPr lang="en-US" dirty="0"/>
          </a:p>
          <a:p>
            <a:r>
              <a:rPr lang="en-US" dirty="0"/>
              <a:t>Widgets</a:t>
            </a:r>
            <a:r>
              <a:rPr lang="en-US" baseline="0" dirty="0"/>
              <a:t> are developed according to a base color palette that gives colors/fonts variables names.</a:t>
            </a:r>
          </a:p>
          <a:p>
            <a:endParaRPr lang="en-US" baseline="0" dirty="0"/>
          </a:p>
          <a:p>
            <a:r>
              <a:rPr lang="en-US" baseline="0" dirty="0"/>
              <a:t>Then we compile the widgets with different palettes.</a:t>
            </a:r>
          </a:p>
          <a:p>
            <a:endParaRPr lang="en-US" baseline="0" dirty="0"/>
          </a:p>
          <a:p>
            <a:r>
              <a:rPr lang="en-US" baseline="0" dirty="0"/>
              <a:t>This is how this works:</a:t>
            </a:r>
          </a:p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9454460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values names used</a:t>
            </a:r>
            <a:r>
              <a:rPr lang="en-US" baseline="0" dirty="0"/>
              <a:t> in the presentation are embedded into them during the compilation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5073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widgets</a:t>
            </a:r>
            <a:r>
              <a:rPr lang="en-US" baseline="0" dirty="0"/>
              <a:t> are compiled with different palettes.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04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production we have only one JS</a:t>
            </a:r>
            <a:r>
              <a:rPr lang="en-US" baseline="0" dirty="0"/>
              <a:t> bundle for every widget.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807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524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URL</a:t>
            </a:r>
            <a:r>
              <a:rPr lang="en-US" baseline="0" dirty="0"/>
              <a:t> to the compiled per widget design is passed in the configuration of the widgets.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0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I am going to start by discussing briefly what makes up an LSA</a:t>
            </a:r>
          </a:p>
          <a:p>
            <a:endParaRPr lang="en-US" baseline="0" dirty="0"/>
          </a:p>
          <a:p>
            <a:r>
              <a:rPr lang="en-US" dirty="0"/>
              <a:t>Then</a:t>
            </a:r>
            <a:r>
              <a:rPr lang="en-US" baseline="0" dirty="0"/>
              <a:t> I have few slides that will describe our business case and are going to give you context on the presented approach.</a:t>
            </a:r>
          </a:p>
          <a:p>
            <a:endParaRPr lang="en-US" baseline="0" dirty="0"/>
          </a:p>
          <a:p>
            <a:r>
              <a:rPr lang="en-US" baseline="0" dirty="0"/>
              <a:t>Then I want to share with you architecture and platform for the development of large scale FE applications.</a:t>
            </a:r>
          </a:p>
          <a:p>
            <a:endParaRPr lang="en-US" baseline="0" dirty="0"/>
          </a:p>
          <a:p>
            <a:r>
              <a:rPr lang="en-US" baseline="0" dirty="0"/>
              <a:t>And if my PC works well by the end of the presentation I will make a demo of the presented approach.</a:t>
            </a:r>
          </a:p>
          <a:p>
            <a:endParaRPr lang="en-US" baseline="0" dirty="0"/>
          </a:p>
          <a:p>
            <a:r>
              <a:rPr lang="en-US" baseline="0" dirty="0"/>
              <a:t>(Open Sourcing)</a:t>
            </a:r>
          </a:p>
        </p:txBody>
      </p:sp>
    </p:spTree>
    <p:extLst>
      <p:ext uri="{BB962C8B-B14F-4D97-AF65-F5344CB8AC3E}">
        <p14:creationId xmlns:p14="http://schemas.microsoft.com/office/powerpoint/2010/main" val="18256767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0" dirty="0"/>
              <a:t>What</a:t>
            </a:r>
            <a:r>
              <a:rPr lang="en-US" b="0" baseline="0" dirty="0"/>
              <a:t> makes an application large scale? Many buttons and color variations aren’t considered a merit for the definition of scale.</a:t>
            </a:r>
          </a:p>
          <a:p>
            <a:pPr marL="0" indent="0">
              <a:buNone/>
            </a:pPr>
            <a:endParaRPr lang="en-US" b="0" baseline="0" dirty="0"/>
          </a:p>
          <a:p>
            <a:pPr marL="342900" indent="-342900">
              <a:buFontTx/>
              <a:buChar char="-"/>
            </a:pPr>
            <a:r>
              <a:rPr lang="en-US" b="0" baseline="0" dirty="0"/>
              <a:t>Performance</a:t>
            </a:r>
          </a:p>
          <a:p>
            <a:pPr marL="0" indent="0">
              <a:buFontTx/>
              <a:buNone/>
            </a:pPr>
            <a:r>
              <a:rPr lang="en-US" b="0" baseline="0" dirty="0"/>
              <a:t>Being able to handle millions of concurrent users.</a:t>
            </a:r>
          </a:p>
          <a:p>
            <a:pPr marL="0" indent="0">
              <a:buFontTx/>
              <a:buNone/>
            </a:pPr>
            <a:r>
              <a:rPr lang="en-US" b="0" baseline="0" dirty="0"/>
              <a:t>Tens and hundreds of thousands requests per second.</a:t>
            </a:r>
          </a:p>
          <a:p>
            <a:pPr marL="0" indent="0">
              <a:buFontTx/>
              <a:buNone/>
            </a:pPr>
            <a:r>
              <a:rPr lang="en-US" b="0" baseline="0" dirty="0"/>
              <a:t>Fast loading times.</a:t>
            </a:r>
          </a:p>
          <a:p>
            <a:pPr marL="0" indent="0">
              <a:buFontTx/>
              <a:buNone/>
            </a:pPr>
            <a:endParaRPr lang="en-US" b="0" baseline="0" dirty="0"/>
          </a:p>
          <a:p>
            <a:pPr marL="342900" indent="-342900">
              <a:buFontTx/>
              <a:buChar char="-"/>
            </a:pPr>
            <a:r>
              <a:rPr lang="en-US" b="0" baseline="0" dirty="0"/>
              <a:t>Scalability</a:t>
            </a:r>
          </a:p>
          <a:p>
            <a:pPr marL="0" indent="0">
              <a:buFontTx/>
              <a:buNone/>
            </a:pPr>
            <a:r>
              <a:rPr lang="en-US" b="0" baseline="0" dirty="0"/>
              <a:t>Vertical and horizontal scalability.</a:t>
            </a:r>
          </a:p>
          <a:p>
            <a:pPr marL="0" indent="0">
              <a:buFontTx/>
              <a:buNone/>
            </a:pPr>
            <a:r>
              <a:rPr lang="en-US" b="0" baseline="0" dirty="0"/>
              <a:t>Database flexibility: RDB, NoSQL.</a:t>
            </a:r>
          </a:p>
          <a:p>
            <a:pPr marL="0" indent="0">
              <a:buFontTx/>
              <a:buNone/>
            </a:pPr>
            <a:endParaRPr lang="en-US" b="0" baseline="0" dirty="0"/>
          </a:p>
          <a:p>
            <a:pPr marL="342900" indent="-342900">
              <a:buFontTx/>
              <a:buChar char="-"/>
            </a:pPr>
            <a:r>
              <a:rPr lang="en-US" b="0" baseline="0" dirty="0"/>
              <a:t>Distributed architecture</a:t>
            </a:r>
          </a:p>
          <a:p>
            <a:pPr marL="0" indent="0">
              <a:buFontTx/>
              <a:buNone/>
            </a:pPr>
            <a:r>
              <a:rPr lang="en-US" b="0" baseline="0" dirty="0"/>
              <a:t>Taking advantages cloud, CDNs and on premises solutions.</a:t>
            </a:r>
          </a:p>
          <a:p>
            <a:pPr marL="0" indent="0">
              <a:buFontTx/>
              <a:buNone/>
            </a:pPr>
            <a:endParaRPr lang="en-US" b="0" baseline="0" dirty="0"/>
          </a:p>
          <a:p>
            <a:pPr marL="342900" indent="-342900">
              <a:buFontTx/>
              <a:buChar char="-"/>
            </a:pPr>
            <a:r>
              <a:rPr lang="en-US" b="0" baseline="0" dirty="0"/>
              <a:t>Volumes of data</a:t>
            </a:r>
          </a:p>
          <a:p>
            <a:pPr marL="342900" indent="-342900">
              <a:buFontTx/>
              <a:buChar char="-"/>
            </a:pPr>
            <a:r>
              <a:rPr lang="en-US" b="0" baseline="0" dirty="0"/>
              <a:t>Redundancy and availability</a:t>
            </a:r>
          </a:p>
          <a:p>
            <a:pPr marL="342900" indent="-342900">
              <a:buFontTx/>
              <a:buChar char="-"/>
            </a:pPr>
            <a:r>
              <a:rPr lang="en-US" b="0" baseline="0" dirty="0"/>
              <a:t>SOA – services oriented architecture</a:t>
            </a:r>
          </a:p>
          <a:p>
            <a:pPr marL="342900" indent="-342900">
              <a:buFontTx/>
              <a:buChar char="-"/>
            </a:pPr>
            <a:r>
              <a:rPr lang="en-US" b="0" baseline="0" dirty="0"/>
              <a:t>CD, CI</a:t>
            </a:r>
          </a:p>
          <a:p>
            <a:pPr marL="342900" indent="-342900">
              <a:buFontTx/>
              <a:buChar char="-"/>
            </a:pPr>
            <a:r>
              <a:rPr lang="en-US" b="0" baseline="0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2770708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Alright context time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Turn your attention to the amount of sports</a:t>
            </a:r>
            <a:r>
              <a:rPr lang="en-US" baseline="0" dirty="0">
                <a:sym typeface="Wingdings" panose="05000000000000000000" pitchFamily="2" charset="2"/>
              </a:rPr>
              <a:t> content.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20 000 live events per month, averages down to about 660 events per day!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Did you know that in lazy days there are between 30-50 live events around the globe?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pPr marL="342900" indent="-342900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Anyone here dealt with payment methods?</a:t>
            </a:r>
          </a:p>
          <a:p>
            <a:pPr marL="0" indent="0">
              <a:buFontTx/>
              <a:buNone/>
            </a:pPr>
            <a:r>
              <a:rPr lang="en-US" baseline="0" dirty="0">
                <a:sym typeface="Wingdings" panose="05000000000000000000" pitchFamily="2" charset="2"/>
              </a:rPr>
              <a:t>We cover over 50 of them in 15 regulated markets over 20+ languages and currencies...</a:t>
            </a:r>
          </a:p>
          <a:p>
            <a:pPr marL="0" indent="0">
              <a:buFontTx/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aseline="0" dirty="0">
                <a:sym typeface="Wingdings" panose="05000000000000000000" pitchFamily="2" charset="2"/>
              </a:rPr>
              <a:t>Let me give you some insight onto what it means to work on regulated markets.</a:t>
            </a:r>
          </a:p>
          <a:p>
            <a:pPr marL="342900" indent="-342900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Polish taxes</a:t>
            </a:r>
          </a:p>
          <a:p>
            <a:pPr marL="342900" indent="-342900">
              <a:buFontTx/>
              <a:buChar char="-"/>
            </a:pPr>
            <a:r>
              <a:rPr lang="en-US" baseline="0" dirty="0">
                <a:sym typeface="Wingdings" panose="05000000000000000000" pitchFamily="2" charset="2"/>
              </a:rPr>
              <a:t>Australian live betting</a:t>
            </a:r>
          </a:p>
          <a:p>
            <a:pPr marL="0" indent="0">
              <a:buFontTx/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baseline="0" dirty="0">
                <a:sym typeface="Wingdings" panose="05000000000000000000" pitchFamily="2" charset="2"/>
              </a:rPr>
              <a:t>Since I mentioned localization, we are now investigating how to make our software RTL.</a:t>
            </a:r>
          </a:p>
        </p:txBody>
      </p:sp>
    </p:spTree>
    <p:extLst>
      <p:ext uri="{BB962C8B-B14F-4D97-AF65-F5344CB8AC3E}">
        <p14:creationId xmlns:p14="http://schemas.microsoft.com/office/powerpoint/2010/main" val="1659535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me enlarge</a:t>
            </a:r>
            <a:r>
              <a:rPr lang="en-US" baseline="0" dirty="0"/>
              <a:t> this beautiful graphic created by our designers.</a:t>
            </a:r>
          </a:p>
          <a:p>
            <a:endParaRPr lang="en-US" baseline="0" dirty="0"/>
          </a:p>
          <a:p>
            <a:r>
              <a:rPr lang="en-US" baseline="0" dirty="0"/>
              <a:t>All of the challenges we meet on: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Web and mobile devices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Custom hardware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Cross OS</a:t>
            </a:r>
          </a:p>
        </p:txBody>
      </p:sp>
    </p:spTree>
    <p:extLst>
      <p:ext uri="{BB962C8B-B14F-4D97-AF65-F5344CB8AC3E}">
        <p14:creationId xmlns:p14="http://schemas.microsoft.com/office/powerpoint/2010/main" val="10250937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back-end however we have this huge</a:t>
            </a:r>
            <a:r>
              <a:rPr lang="en-US" baseline="0" dirty="0"/>
              <a:t> distributed architecture.</a:t>
            </a:r>
          </a:p>
          <a:p>
            <a:endParaRPr lang="en-US" baseline="0" dirty="0"/>
          </a:p>
          <a:p>
            <a:r>
              <a:rPr lang="en-US" baseline="0" dirty="0"/>
              <a:t>I know it’s not very readable at that zoom level, but can anyone guess where is the front-end located here?</a:t>
            </a:r>
          </a:p>
          <a:p>
            <a:endParaRPr lang="en-US" baseline="0" dirty="0"/>
          </a:p>
          <a:p>
            <a:r>
              <a:rPr lang="en-US" baseline="0" dirty="0"/>
              <a:t>// ---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Point FE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Point Widgets</a:t>
            </a:r>
          </a:p>
        </p:txBody>
      </p:sp>
    </p:spTree>
    <p:extLst>
      <p:ext uri="{BB962C8B-B14F-4D97-AF65-F5344CB8AC3E}">
        <p14:creationId xmlns:p14="http://schemas.microsoft.com/office/powerpoint/2010/main" val="286809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about the front-end?</a:t>
            </a:r>
          </a:p>
          <a:p>
            <a:endParaRPr lang="en-US" dirty="0"/>
          </a:p>
          <a:p>
            <a:r>
              <a:rPr lang="en-US" dirty="0"/>
              <a:t>It needs: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Scalable codebase</a:t>
            </a:r>
          </a:p>
          <a:p>
            <a:pPr marL="0" indent="0">
              <a:buFontTx/>
              <a:buNone/>
            </a:pPr>
            <a:r>
              <a:rPr lang="en-US" baseline="0" dirty="0"/>
              <a:t>With the modern tech stack this is pretty much straight forward...</a:t>
            </a:r>
          </a:p>
          <a:p>
            <a:pPr marL="0" indent="0">
              <a:buFontTx/>
              <a:buNone/>
            </a:pPr>
            <a:endParaRPr lang="en-US" baseline="0" dirty="0"/>
          </a:p>
          <a:p>
            <a:pPr marL="342900" indent="-342900">
              <a:buFontTx/>
              <a:buChar char="-"/>
            </a:pPr>
            <a:r>
              <a:rPr lang="en-US" baseline="0" dirty="0"/>
              <a:t>Performance oriented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Responsive</a:t>
            </a:r>
          </a:p>
          <a:p>
            <a:pPr marL="342900" indent="-342900">
              <a:buFontTx/>
              <a:buChar char="-"/>
            </a:pPr>
            <a:r>
              <a:rPr lang="en-US" baseline="0" dirty="0"/>
              <a:t>Decoupled from the backend</a:t>
            </a:r>
          </a:p>
          <a:p>
            <a:pPr marL="342900" indent="-342900">
              <a:buFontTx/>
              <a:buChar char="-"/>
            </a:pPr>
            <a:endParaRPr lang="en-US" baseline="0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26-Aug-17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2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8.png"/><Relationship Id="rId10" Type="http://schemas.openxmlformats.org/officeDocument/2006/relationships/image" Target="../media/image30.png"/><Relationship Id="rId4" Type="http://schemas.openxmlformats.org/officeDocument/2006/relationships/image" Target="../media/image37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c@sbtech.com" TargetMode="External"/><Relationship Id="rId2" Type="http://schemas.openxmlformats.org/officeDocument/2006/relationships/hyperlink" Target="https://goo.gl/CRRJ2Y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s://github.com/mchao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</a:rPr>
              <a:t>FRONT-END FOR LARGE SCALE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6034801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widgets concept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541" y="2991848"/>
            <a:ext cx="3755349" cy="735530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25" y="2991848"/>
            <a:ext cx="3755349" cy="73553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109" y="2991848"/>
            <a:ext cx="3755349" cy="735530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3894" y="2991848"/>
            <a:ext cx="3755349" cy="735530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757" y="2991848"/>
            <a:ext cx="3755349" cy="735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2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widget?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 alone and independent</a:t>
            </a:r>
          </a:p>
          <a:p>
            <a:r>
              <a:rPr lang="en-US" dirty="0"/>
              <a:t>Decoupled from other widgets</a:t>
            </a:r>
          </a:p>
          <a:p>
            <a:r>
              <a:rPr lang="en-US" dirty="0"/>
              <a:t>Decoupled from the back-end</a:t>
            </a:r>
          </a:p>
          <a:p>
            <a:r>
              <a:rPr lang="en-US" dirty="0"/>
              <a:t>Shares nothing!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46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92059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8429013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29013" y="6705600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076814" y="2823662"/>
            <a:ext cx="2431129" cy="6914698"/>
            <a:chOff x="18890355" y="2823662"/>
            <a:chExt cx="2431129" cy="6914698"/>
          </a:xfrm>
        </p:grpSpPr>
        <p:sp>
          <p:nvSpPr>
            <p:cNvPr id="37" name="Rectangle 36"/>
            <p:cNvSpPr/>
            <p:nvPr/>
          </p:nvSpPr>
          <p:spPr>
            <a:xfrm>
              <a:off x="18890355" y="2823662"/>
              <a:ext cx="2431129" cy="188885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8890355" y="5336582"/>
              <a:ext cx="2431129" cy="188885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8890355" y="7849503"/>
              <a:ext cx="2431129" cy="188885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2240176" y="2823662"/>
            <a:ext cx="3151270" cy="6914698"/>
            <a:chOff x="15053717" y="2823662"/>
            <a:chExt cx="3151270" cy="6914698"/>
          </a:xfrm>
        </p:grpSpPr>
        <p:sp>
          <p:nvSpPr>
            <p:cNvPr id="35" name="Rectangle 34"/>
            <p:cNvSpPr/>
            <p:nvPr/>
          </p:nvSpPr>
          <p:spPr>
            <a:xfrm>
              <a:off x="15053717" y="2823662"/>
              <a:ext cx="3151270" cy="14097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Component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053717" y="4658661"/>
              <a:ext cx="3151270" cy="14097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Component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053717" y="6493660"/>
              <a:ext cx="3151270" cy="14097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Component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053717" y="8328660"/>
              <a:ext cx="3151270" cy="14097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Component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92376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218560047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  <p:bldP spid="32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16668" y="947787"/>
            <a:ext cx="4572000" cy="411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016668" y="6291213"/>
            <a:ext cx="4572000" cy="411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Scripts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05600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42554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242554" y="6705600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8890355" y="2823662"/>
            <a:ext cx="2431129" cy="6914698"/>
            <a:chOff x="18890355" y="2823662"/>
            <a:chExt cx="2431129" cy="6914698"/>
          </a:xfrm>
        </p:grpSpPr>
        <p:sp>
          <p:nvSpPr>
            <p:cNvPr id="37" name="Rectangle 36"/>
            <p:cNvSpPr/>
            <p:nvPr/>
          </p:nvSpPr>
          <p:spPr>
            <a:xfrm>
              <a:off x="18890355" y="2823662"/>
              <a:ext cx="2431129" cy="188885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8890355" y="5336582"/>
              <a:ext cx="2431129" cy="188885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8890355" y="7849503"/>
              <a:ext cx="2431129" cy="1888857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Services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15053717" y="2823662"/>
            <a:ext cx="3151270" cy="6914698"/>
            <a:chOff x="15053717" y="2823662"/>
            <a:chExt cx="3151270" cy="6914698"/>
          </a:xfrm>
        </p:grpSpPr>
        <p:sp>
          <p:nvSpPr>
            <p:cNvPr id="35" name="Rectangle 34"/>
            <p:cNvSpPr/>
            <p:nvPr/>
          </p:nvSpPr>
          <p:spPr>
            <a:xfrm>
              <a:off x="15053717" y="2823662"/>
              <a:ext cx="3151270" cy="14097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Component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5053717" y="4658661"/>
              <a:ext cx="3151270" cy="14097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Component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5053717" y="6493660"/>
              <a:ext cx="3151270" cy="14097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Component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5053717" y="8328660"/>
              <a:ext cx="3151270" cy="14097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Component</a:t>
              </a:r>
            </a:p>
          </p:txBody>
        </p:sp>
      </p:grpSp>
      <p:sp>
        <p:nvSpPr>
          <p:cNvPr id="46" name="Rectangle 45"/>
          <p:cNvSpPr/>
          <p:nvPr/>
        </p:nvSpPr>
        <p:spPr>
          <a:xfrm>
            <a:off x="7405917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cxnSp>
        <p:nvCxnSpPr>
          <p:cNvPr id="56" name="Connector: Elbow 55"/>
          <p:cNvCxnSpPr>
            <a:stCxn id="27" idx="3"/>
            <a:endCxn id="30" idx="1"/>
          </p:cNvCxnSpPr>
          <p:nvPr/>
        </p:nvCxnSpPr>
        <p:spPr>
          <a:xfrm>
            <a:off x="5588668" y="3005187"/>
            <a:ext cx="1116932" cy="2671713"/>
          </a:xfrm>
          <a:prstGeom prst="bentConnector3">
            <a:avLst/>
          </a:prstGeom>
          <a:ln w="10160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stCxn id="31" idx="3"/>
            <a:endCxn id="30" idx="1"/>
          </p:cNvCxnSpPr>
          <p:nvPr/>
        </p:nvCxnSpPr>
        <p:spPr>
          <a:xfrm flipV="1">
            <a:off x="5588668" y="5676900"/>
            <a:ext cx="1116932" cy="2671713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5090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402" y="5642867"/>
            <a:ext cx="2795336" cy="2795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9355" y="8200691"/>
            <a:ext cx="1895475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663" y="7508321"/>
            <a:ext cx="1134970" cy="25387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489" y="409995"/>
            <a:ext cx="4102011" cy="46408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2694" y="1516157"/>
            <a:ext cx="9148044" cy="560122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533" y="8289105"/>
            <a:ext cx="2680887" cy="268088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164" y="5266322"/>
            <a:ext cx="9615277" cy="238757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13" y="4928577"/>
            <a:ext cx="4617420" cy="46174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19269" y="9693127"/>
            <a:ext cx="3055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...and more...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726" y="7525844"/>
            <a:ext cx="3686701" cy="368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7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Platform tech stack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521" y="2851375"/>
            <a:ext cx="8473726" cy="2104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271" y="4268782"/>
            <a:ext cx="3037712" cy="3037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9935" y="7018561"/>
            <a:ext cx="2795336" cy="27953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497" y="6206219"/>
            <a:ext cx="5039719" cy="22005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674" y="5787638"/>
            <a:ext cx="4617420" cy="461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6357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tools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416" y="5614342"/>
            <a:ext cx="1724266" cy="19052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5756" y="6290269"/>
            <a:ext cx="3810000" cy="381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761" y="4246552"/>
            <a:ext cx="4102011" cy="4640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267" y="6766848"/>
            <a:ext cx="1895475" cy="7715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7" y="7425145"/>
            <a:ext cx="1134970" cy="25387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6099" y="8694519"/>
            <a:ext cx="2143125" cy="21431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981" y="3293919"/>
            <a:ext cx="5139513" cy="26909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164" y="2229045"/>
            <a:ext cx="2680887" cy="26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344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233" y="3991628"/>
            <a:ext cx="12218028" cy="304815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28047" y="7271918"/>
            <a:ext cx="589296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 err="1">
                <a:solidFill>
                  <a:schemeClr val="accent1"/>
                </a:solidFill>
              </a:rPr>
              <a:t>depcheck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1981241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882" y="4419783"/>
            <a:ext cx="4231663" cy="42316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0741" y="4598925"/>
            <a:ext cx="3873378" cy="38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0897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016668" y="947787"/>
            <a:ext cx="4572000" cy="411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Platform</a:t>
            </a:r>
          </a:p>
          <a:p>
            <a:pPr algn="ctr"/>
            <a:endParaRPr lang="en-US" dirty="0"/>
          </a:p>
          <a:p>
            <a:pPr marL="571500" indent="-571500" algn="l">
              <a:buFontTx/>
              <a:buChar char="-"/>
            </a:pPr>
            <a:r>
              <a:rPr lang="en-US" dirty="0" err="1"/>
              <a:t>TypeScript</a:t>
            </a:r>
            <a:endParaRPr lang="en-US" dirty="0"/>
          </a:p>
          <a:p>
            <a:pPr marL="571500" indent="-571500" algn="l">
              <a:buFontTx/>
              <a:buChar char="-"/>
            </a:pPr>
            <a:r>
              <a:rPr lang="en-US" dirty="0"/>
              <a:t>React</a:t>
            </a:r>
          </a:p>
          <a:p>
            <a:pPr marL="571500" indent="-571500" algn="l">
              <a:buFontTx/>
              <a:buChar char="-"/>
            </a:pPr>
            <a:r>
              <a:rPr lang="en-US" dirty="0" err="1"/>
              <a:t>MobX</a:t>
            </a:r>
            <a:endParaRPr lang="en-US" dirty="0"/>
          </a:p>
          <a:p>
            <a:pPr marL="571500" indent="-571500" algn="l">
              <a:buFontTx/>
              <a:buChar char="-"/>
            </a:pPr>
            <a:r>
              <a:rPr lang="en-US" dirty="0"/>
              <a:t>Etc.</a:t>
            </a:r>
          </a:p>
          <a:p>
            <a:pPr marL="571500" indent="-571500" algn="l">
              <a:buFontTx/>
              <a:buChar char="-"/>
            </a:pP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016668" y="6291213"/>
            <a:ext cx="4572000" cy="41148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Scripts</a:t>
            </a:r>
          </a:p>
          <a:p>
            <a:pPr algn="ctr"/>
            <a:endParaRPr lang="en-US" dirty="0"/>
          </a:p>
          <a:p>
            <a:pPr marL="571500" indent="-571500" algn="l">
              <a:buFontTx/>
              <a:buChar char="-"/>
            </a:pPr>
            <a:r>
              <a:rPr lang="en-US" dirty="0"/>
              <a:t>Build</a:t>
            </a:r>
          </a:p>
          <a:p>
            <a:pPr marL="571500" indent="-571500" algn="l">
              <a:buFontTx/>
              <a:buChar char="-"/>
            </a:pPr>
            <a:r>
              <a:rPr lang="en-US" dirty="0"/>
              <a:t>Test</a:t>
            </a:r>
          </a:p>
          <a:p>
            <a:pPr marL="571500" indent="-571500" algn="l">
              <a:buFontTx/>
              <a:buChar char="-"/>
            </a:pPr>
            <a:r>
              <a:rPr lang="en-US" dirty="0"/>
              <a:t>Lint</a:t>
            </a:r>
          </a:p>
          <a:p>
            <a:pPr marL="571500" indent="-571500" algn="l">
              <a:buFontTx/>
              <a:buChar char="-"/>
            </a:pPr>
            <a:r>
              <a:rPr lang="en-US" dirty="0"/>
              <a:t>Deploy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05600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4" name="Rectangle 3"/>
          <p:cNvSpPr/>
          <p:nvPr/>
        </p:nvSpPr>
        <p:spPr>
          <a:xfrm>
            <a:off x="11242554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32" name="Rectangle 31"/>
          <p:cNvSpPr/>
          <p:nvPr/>
        </p:nvSpPr>
        <p:spPr>
          <a:xfrm>
            <a:off x="11242554" y="6705600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890355" y="2823662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8890355" y="5336582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8890355" y="7849503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5053717" y="2823662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5053717" y="4658661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5053717" y="6493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053717" y="8328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7405917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cxnSp>
        <p:nvCxnSpPr>
          <p:cNvPr id="56" name="Connector: Elbow 55"/>
          <p:cNvCxnSpPr>
            <a:stCxn id="27" idx="3"/>
            <a:endCxn id="30" idx="1"/>
          </p:cNvCxnSpPr>
          <p:nvPr/>
        </p:nvCxnSpPr>
        <p:spPr>
          <a:xfrm>
            <a:off x="5588668" y="3005187"/>
            <a:ext cx="1116932" cy="2671713"/>
          </a:xfrm>
          <a:prstGeom prst="bentConnector3">
            <a:avLst/>
          </a:prstGeom>
          <a:ln w="10160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stCxn id="31" idx="3"/>
            <a:endCxn id="30" idx="1"/>
          </p:cNvCxnSpPr>
          <p:nvPr/>
        </p:nvCxnSpPr>
        <p:spPr>
          <a:xfrm flipV="1">
            <a:off x="5588668" y="5676900"/>
            <a:ext cx="1116932" cy="2671713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4">
                <a:lumMod val="75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104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6332" y="2423239"/>
            <a:ext cx="7748149" cy="95956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Hi, I’m Martin!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enthusiast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Ex-designer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6609326" y="171470"/>
            <a:ext cx="4276725" cy="2978418"/>
            <a:chOff x="16609326" y="171470"/>
            <a:chExt cx="4276725" cy="2978418"/>
          </a:xfrm>
        </p:grpSpPr>
        <p:sp>
          <p:nvSpPr>
            <p:cNvPr id="4" name="Oval 3"/>
            <p:cNvSpPr/>
            <p:nvPr/>
          </p:nvSpPr>
          <p:spPr>
            <a:xfrm>
              <a:off x="16609326" y="3024514"/>
              <a:ext cx="288379" cy="125374"/>
            </a:xfrm>
            <a:prstGeom prst="ellipse">
              <a:avLst/>
            </a:prstGeom>
            <a:solidFill>
              <a:srgbClr val="E6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6837949" y="2807739"/>
              <a:ext cx="464438" cy="195673"/>
            </a:xfrm>
            <a:prstGeom prst="ellipse">
              <a:avLst/>
            </a:prstGeom>
            <a:solidFill>
              <a:srgbClr val="E6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7022104" y="2526197"/>
              <a:ext cx="618168" cy="260441"/>
            </a:xfrm>
            <a:prstGeom prst="ellipse">
              <a:avLst/>
            </a:prstGeom>
            <a:solidFill>
              <a:srgbClr val="E67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09326" y="171470"/>
              <a:ext cx="4276725" cy="233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5010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00101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7055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37055" y="6705600"/>
            <a:ext cx="3125796" cy="3032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84856" y="2823662"/>
            <a:ext cx="2431129" cy="1888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84856" y="5336582"/>
            <a:ext cx="2431129" cy="188885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984856" y="7849503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8218" y="2823662"/>
            <a:ext cx="3151270" cy="14097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48218" y="4658661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8218" y="6493660"/>
            <a:ext cx="3151270" cy="14097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48218" y="8328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0418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716500" y="947787"/>
            <a:ext cx="4343400" cy="94582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Compiled Widget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8310860" y="6493660"/>
            <a:ext cx="3154680" cy="14081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10860" y="4658661"/>
            <a:ext cx="3154680" cy="140817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8310860" y="2823662"/>
            <a:ext cx="3154680" cy="140817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310860" y="8328660"/>
            <a:ext cx="3154680" cy="140817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cxnSp>
        <p:nvCxnSpPr>
          <p:cNvPr id="39" name="Connector: Elbow 38"/>
          <p:cNvCxnSpPr>
            <a:stCxn id="22" idx="2"/>
            <a:endCxn id="31" idx="2"/>
          </p:cNvCxnSpPr>
          <p:nvPr/>
        </p:nvCxnSpPr>
        <p:spPr>
          <a:xfrm rot="16200000" flipH="1">
            <a:off x="13060250" y="3578062"/>
            <a:ext cx="667653" cy="12988247"/>
          </a:xfrm>
          <a:prstGeom prst="bentConnector3">
            <a:avLst>
              <a:gd name="adj1" fmla="val 168479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stCxn id="26" idx="1"/>
            <a:endCxn id="22" idx="3"/>
          </p:cNvCxnSpPr>
          <p:nvPr/>
        </p:nvCxnSpPr>
        <p:spPr>
          <a:xfrm rot="10800000" flipV="1">
            <a:off x="8462852" y="3528512"/>
            <a:ext cx="685367" cy="4693468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/>
          <p:cNvCxnSpPr>
            <a:stCxn id="28" idx="1"/>
            <a:endCxn id="22" idx="3"/>
          </p:cNvCxnSpPr>
          <p:nvPr/>
        </p:nvCxnSpPr>
        <p:spPr>
          <a:xfrm rot="10800000" flipV="1">
            <a:off x="8462852" y="7198510"/>
            <a:ext cx="685367" cy="1023470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>
            <a:stCxn id="24" idx="1"/>
            <a:endCxn id="22" idx="3"/>
          </p:cNvCxnSpPr>
          <p:nvPr/>
        </p:nvCxnSpPr>
        <p:spPr>
          <a:xfrm rot="10800000" flipV="1">
            <a:off x="8462852" y="6281010"/>
            <a:ext cx="4522005" cy="1940969"/>
          </a:xfrm>
          <a:prstGeom prst="bentConnector3">
            <a:avLst>
              <a:gd name="adj1" fmla="val 92127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endCxn id="22" idx="0"/>
          </p:cNvCxnSpPr>
          <p:nvPr/>
        </p:nvCxnSpPr>
        <p:spPr>
          <a:xfrm>
            <a:off x="4651687" y="6281010"/>
            <a:ext cx="2248266" cy="424590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215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 animBg="1"/>
      <p:bldP spid="35" grpId="0" animBg="1"/>
      <p:bldP spid="36" grpId="0" animBg="1"/>
      <p:bldP spid="3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00835" y="9600298"/>
            <a:ext cx="16458330" cy="1808518"/>
            <a:chOff x="4918510" y="8945591"/>
            <a:chExt cx="16273111" cy="1808518"/>
          </a:xfrm>
        </p:grpSpPr>
        <p:sp>
          <p:nvSpPr>
            <p:cNvPr id="3" name="Rectangle 2"/>
            <p:cNvSpPr/>
            <p:nvPr/>
          </p:nvSpPr>
          <p:spPr>
            <a:xfrm>
              <a:off x="4918510" y="8945591"/>
              <a:ext cx="13022980" cy="180851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5510464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9520990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3531516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79979" y="8945591"/>
              <a:ext cx="2911642" cy="18085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CDN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7717" y="325984"/>
            <a:ext cx="16401448" cy="8789397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HOSTING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7688" y="3622390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834" y="3622390"/>
            <a:ext cx="2643068" cy="21965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9980" y="3622390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16125" y="3622390"/>
            <a:ext cx="2643068" cy="2196584"/>
          </a:xfrm>
          <a:prstGeom prst="rect">
            <a:avLst/>
          </a:prstGeom>
          <a:solidFill>
            <a:srgbClr val="C00000"/>
          </a:solidFill>
          <a:ln>
            <a:solidFill>
              <a:srgbClr val="8E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4</a:t>
            </a:r>
          </a:p>
        </p:txBody>
      </p:sp>
    </p:spTree>
    <p:extLst>
      <p:ext uri="{BB962C8B-B14F-4D97-AF65-F5344CB8AC3E}">
        <p14:creationId xmlns:p14="http://schemas.microsoft.com/office/powerpoint/2010/main" val="89824792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8925" y="2126505"/>
            <a:ext cx="13502150" cy="74817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3193C6"/>
                </a:solidFill>
                <a:latin typeface="Consolas" panose="020B0609020204030204" pitchFamily="49" charset="0"/>
              </a:rPr>
              <a:t>Platform</a:t>
            </a:r>
            <a:r>
              <a:rPr lang="en-US" dirty="0" err="1">
                <a:solidFill>
                  <a:srgbClr val="414141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914C9"/>
                </a:solidFill>
                <a:latin typeface="Consolas" panose="020B0609020204030204" pitchFamily="49" charset="0"/>
              </a:rPr>
              <a:t>addWidget</a:t>
            </a:r>
            <a:r>
              <a:rPr lang="en-US" b="1" dirty="0">
                <a:solidFill>
                  <a:srgbClr val="41414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5AD97"/>
                </a:solidFill>
                <a:latin typeface="Consolas" panose="020B0609020204030204" pitchFamily="49" charset="0"/>
              </a:rPr>
              <a:t>"widget-event-view"</a:t>
            </a: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"fb9c4fb6-a6a6-4b85-86e5-1da0f0b96022"</a:t>
            </a: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"widget-event-view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":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        "props": { CONFIGURATION 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}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b="1" dirty="0">
                <a:solidFill>
                  <a:srgbClr val="414141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86726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00835" y="9600298"/>
            <a:ext cx="16458330" cy="1808518"/>
            <a:chOff x="4918510" y="8945591"/>
            <a:chExt cx="16273111" cy="1808518"/>
          </a:xfrm>
        </p:grpSpPr>
        <p:sp>
          <p:nvSpPr>
            <p:cNvPr id="3" name="Rectangle 2"/>
            <p:cNvSpPr/>
            <p:nvPr/>
          </p:nvSpPr>
          <p:spPr>
            <a:xfrm>
              <a:off x="4918510" y="8945591"/>
              <a:ext cx="13022980" cy="180851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5510464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9520990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3531516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79979" y="8945591"/>
              <a:ext cx="2911642" cy="18085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CDN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7717" y="325984"/>
            <a:ext cx="16401448" cy="8789397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HOSTING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7688" y="3622390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834" y="3622390"/>
            <a:ext cx="2643068" cy="21965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9980" y="3622390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16125" y="3622390"/>
            <a:ext cx="2643068" cy="2196584"/>
          </a:xfrm>
          <a:prstGeom prst="rect">
            <a:avLst/>
          </a:prstGeom>
          <a:solidFill>
            <a:srgbClr val="C00000"/>
          </a:solidFill>
          <a:ln>
            <a:solidFill>
              <a:srgbClr val="8E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4</a:t>
            </a:r>
          </a:p>
        </p:txBody>
      </p:sp>
    </p:spTree>
    <p:extLst>
      <p:ext uri="{BB962C8B-B14F-4D97-AF65-F5344CB8AC3E}">
        <p14:creationId xmlns:p14="http://schemas.microsoft.com/office/powerpoint/2010/main" val="3681724726"/>
      </p:ext>
    </p:extLst>
  </p:cSld>
  <p:clrMapOvr>
    <a:masterClrMapping/>
  </p:clrMapOvr>
  <p:transition spd="slow">
    <p:cover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00835" y="9600298"/>
            <a:ext cx="16458330" cy="1808518"/>
            <a:chOff x="4918510" y="8945591"/>
            <a:chExt cx="16273111" cy="1808518"/>
          </a:xfrm>
        </p:grpSpPr>
        <p:sp>
          <p:nvSpPr>
            <p:cNvPr id="3" name="Rectangle 2"/>
            <p:cNvSpPr/>
            <p:nvPr/>
          </p:nvSpPr>
          <p:spPr>
            <a:xfrm>
              <a:off x="4918510" y="8945591"/>
              <a:ext cx="13022980" cy="180851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5510464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9520990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3531516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79979" y="8945591"/>
              <a:ext cx="2911642" cy="18085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CDN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7717" y="325984"/>
            <a:ext cx="16401448" cy="8789397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HOSTING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7688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834" y="4190069"/>
            <a:ext cx="2643068" cy="21965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9980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16125" y="4190069"/>
            <a:ext cx="2643068" cy="2196584"/>
          </a:xfrm>
          <a:prstGeom prst="rect">
            <a:avLst/>
          </a:prstGeom>
          <a:solidFill>
            <a:srgbClr val="C00000"/>
          </a:solidFill>
          <a:ln>
            <a:solidFill>
              <a:srgbClr val="8E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7688" y="942568"/>
            <a:ext cx="15201505" cy="23378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Message bus</a:t>
            </a:r>
          </a:p>
        </p:txBody>
      </p:sp>
    </p:spTree>
    <p:extLst>
      <p:ext uri="{BB962C8B-B14F-4D97-AF65-F5344CB8AC3E}">
        <p14:creationId xmlns:p14="http://schemas.microsoft.com/office/powerpoint/2010/main" val="183091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00835" y="9600298"/>
            <a:ext cx="16458330" cy="1808518"/>
            <a:chOff x="4918510" y="8945591"/>
            <a:chExt cx="16273111" cy="1808518"/>
          </a:xfrm>
        </p:grpSpPr>
        <p:sp>
          <p:nvSpPr>
            <p:cNvPr id="3" name="Rectangle 2"/>
            <p:cNvSpPr/>
            <p:nvPr/>
          </p:nvSpPr>
          <p:spPr>
            <a:xfrm>
              <a:off x="4918510" y="8945591"/>
              <a:ext cx="13022980" cy="180851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5510464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9520990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3531516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79979" y="8945591"/>
              <a:ext cx="2911642" cy="18085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CDN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7717" y="325984"/>
            <a:ext cx="16401448" cy="8789397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HOSTING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7688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834" y="4190069"/>
            <a:ext cx="2643068" cy="21965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9980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16125" y="4190069"/>
            <a:ext cx="2643068" cy="2196584"/>
          </a:xfrm>
          <a:prstGeom prst="rect">
            <a:avLst/>
          </a:prstGeom>
          <a:solidFill>
            <a:srgbClr val="C00000"/>
          </a:solidFill>
          <a:ln>
            <a:solidFill>
              <a:srgbClr val="8E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7688" y="942568"/>
            <a:ext cx="15201505" cy="23378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Message bus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750380" y="1660398"/>
            <a:ext cx="9416123" cy="59089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Topic 1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9874146" y="2440764"/>
            <a:ext cx="3168591" cy="59089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Topic 2</a:t>
            </a:r>
          </a:p>
        </p:txBody>
      </p:sp>
      <p:cxnSp>
        <p:nvCxnSpPr>
          <p:cNvPr id="20" name="Connector: Elbow 19"/>
          <p:cNvCxnSpPr>
            <a:stCxn id="16" idx="0"/>
            <a:endCxn id="38" idx="1"/>
          </p:cNvCxnSpPr>
          <p:nvPr/>
        </p:nvCxnSpPr>
        <p:spPr>
          <a:xfrm rot="5400000" flipH="1" flipV="1">
            <a:off x="4847689" y="2287378"/>
            <a:ext cx="2234224" cy="1571158"/>
          </a:xfrm>
          <a:prstGeom prst="bentConnector2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stCxn id="19" idx="0"/>
            <a:endCxn id="38" idx="3"/>
          </p:cNvCxnSpPr>
          <p:nvPr/>
        </p:nvCxnSpPr>
        <p:spPr>
          <a:xfrm rot="16200000" flipV="1">
            <a:off x="15834969" y="2287379"/>
            <a:ext cx="2234224" cy="1571156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18" idx="0"/>
            <a:endCxn id="39" idx="3"/>
          </p:cNvCxnSpPr>
          <p:nvPr/>
        </p:nvCxnSpPr>
        <p:spPr>
          <a:xfrm rot="16200000" flipV="1">
            <a:off x="12570197" y="3208751"/>
            <a:ext cx="1453858" cy="508777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17" idx="0"/>
            <a:endCxn id="39" idx="1"/>
          </p:cNvCxnSpPr>
          <p:nvPr/>
        </p:nvCxnSpPr>
        <p:spPr>
          <a:xfrm rot="5400000" flipH="1" flipV="1">
            <a:off x="8892828" y="3208751"/>
            <a:ext cx="1453858" cy="50877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871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200835" y="9600298"/>
            <a:ext cx="16458330" cy="1808518"/>
            <a:chOff x="4918510" y="8945591"/>
            <a:chExt cx="16273111" cy="1808518"/>
          </a:xfrm>
        </p:grpSpPr>
        <p:sp>
          <p:nvSpPr>
            <p:cNvPr id="3" name="Rectangle 2"/>
            <p:cNvSpPr/>
            <p:nvPr/>
          </p:nvSpPr>
          <p:spPr>
            <a:xfrm>
              <a:off x="4918510" y="8945591"/>
              <a:ext cx="13022980" cy="180851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: Rounded Corners 3"/>
            <p:cNvSpPr/>
            <p:nvPr/>
          </p:nvSpPr>
          <p:spPr>
            <a:xfrm>
              <a:off x="5510464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9520990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13531516" y="9288377"/>
              <a:ext cx="3818021" cy="112294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API node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279979" y="8945591"/>
              <a:ext cx="2911642" cy="1808518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CDN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3257717" y="325984"/>
            <a:ext cx="16401448" cy="8789397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rtlCol="0" anchor="b"/>
          <a:lstStyle/>
          <a:p>
            <a:pPr algn="l"/>
            <a:r>
              <a:rPr lang="en-US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HOSTING PAGE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857688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1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043834" y="4190069"/>
            <a:ext cx="2643068" cy="21965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2229980" y="4190069"/>
            <a:ext cx="2643068" cy="219658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416125" y="4190069"/>
            <a:ext cx="2643068" cy="2196584"/>
          </a:xfrm>
          <a:prstGeom prst="rect">
            <a:avLst/>
          </a:prstGeom>
          <a:solidFill>
            <a:srgbClr val="C00000"/>
          </a:solidFill>
          <a:ln>
            <a:solidFill>
              <a:srgbClr val="8E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 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857688" y="942568"/>
            <a:ext cx="15201505" cy="233788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Message bus</a:t>
            </a:r>
          </a:p>
        </p:txBody>
      </p:sp>
      <p:sp>
        <p:nvSpPr>
          <p:cNvPr id="38" name="Rectangle: Rounded Corners 37"/>
          <p:cNvSpPr/>
          <p:nvPr/>
        </p:nvSpPr>
        <p:spPr>
          <a:xfrm>
            <a:off x="6750380" y="1660398"/>
            <a:ext cx="9416123" cy="59089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Topic 1</a:t>
            </a:r>
          </a:p>
        </p:txBody>
      </p:sp>
      <p:sp>
        <p:nvSpPr>
          <p:cNvPr id="39" name="Rectangle: Rounded Corners 38"/>
          <p:cNvSpPr/>
          <p:nvPr/>
        </p:nvSpPr>
        <p:spPr>
          <a:xfrm>
            <a:off x="9874146" y="2440764"/>
            <a:ext cx="3168591" cy="590894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Topic 2</a:t>
            </a:r>
          </a:p>
        </p:txBody>
      </p:sp>
      <p:cxnSp>
        <p:nvCxnSpPr>
          <p:cNvPr id="20" name="Connector: Elbow 19"/>
          <p:cNvCxnSpPr>
            <a:stCxn id="16" idx="0"/>
            <a:endCxn id="38" idx="1"/>
          </p:cNvCxnSpPr>
          <p:nvPr/>
        </p:nvCxnSpPr>
        <p:spPr>
          <a:xfrm rot="5400000" flipH="1" flipV="1">
            <a:off x="4847689" y="2287378"/>
            <a:ext cx="2234224" cy="1571158"/>
          </a:xfrm>
          <a:prstGeom prst="bentConnector2">
            <a:avLst/>
          </a:prstGeom>
          <a:ln w="762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/>
          <p:cNvCxnSpPr>
            <a:stCxn id="19" idx="0"/>
            <a:endCxn id="38" idx="3"/>
          </p:cNvCxnSpPr>
          <p:nvPr/>
        </p:nvCxnSpPr>
        <p:spPr>
          <a:xfrm rot="16200000" flipV="1">
            <a:off x="15834969" y="2287379"/>
            <a:ext cx="2234224" cy="1571156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18" idx="0"/>
            <a:endCxn id="39" idx="3"/>
          </p:cNvCxnSpPr>
          <p:nvPr/>
        </p:nvCxnSpPr>
        <p:spPr>
          <a:xfrm rot="16200000" flipV="1">
            <a:off x="12570197" y="3208751"/>
            <a:ext cx="1453858" cy="508777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/>
          <p:cNvCxnSpPr>
            <a:stCxn id="17" idx="0"/>
            <a:endCxn id="39" idx="1"/>
          </p:cNvCxnSpPr>
          <p:nvPr/>
        </p:nvCxnSpPr>
        <p:spPr>
          <a:xfrm rot="5400000" flipH="1" flipV="1">
            <a:off x="8892828" y="3208751"/>
            <a:ext cx="1453858" cy="508778"/>
          </a:xfrm>
          <a:prstGeom prst="bentConnector2">
            <a:avLst/>
          </a:prstGeom>
          <a:ln w="76200">
            <a:solidFill>
              <a:schemeClr val="tx1"/>
            </a:solidFill>
            <a:prstDash val="sysDot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857687" y="7290185"/>
            <a:ext cx="11015361" cy="106838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err="1">
                <a:solidFill>
                  <a:schemeClr val="tx1"/>
                </a:solidFill>
              </a:rPr>
              <a:t>TypeScript</a:t>
            </a:r>
            <a:r>
              <a:rPr lang="en-US" sz="3200" b="1" dirty="0">
                <a:solidFill>
                  <a:schemeClr val="tx1"/>
                </a:solidFill>
              </a:rPr>
              <a:t> SDK</a:t>
            </a:r>
          </a:p>
        </p:txBody>
      </p:sp>
      <p:cxnSp>
        <p:nvCxnSpPr>
          <p:cNvPr id="25" name="Connector: Elbow 24"/>
          <p:cNvCxnSpPr>
            <a:stCxn id="24" idx="0"/>
            <a:endCxn id="18" idx="2"/>
          </p:cNvCxnSpPr>
          <p:nvPr/>
        </p:nvCxnSpPr>
        <p:spPr>
          <a:xfrm rot="5400000" flipH="1" flipV="1">
            <a:off x="11006675" y="4745346"/>
            <a:ext cx="903532" cy="418614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/>
          <p:cNvCxnSpPr>
            <a:stCxn id="24" idx="0"/>
            <a:endCxn id="17" idx="2"/>
          </p:cNvCxnSpPr>
          <p:nvPr/>
        </p:nvCxnSpPr>
        <p:spPr>
          <a:xfrm rot="5400000" flipH="1" flipV="1">
            <a:off x="8913602" y="6838419"/>
            <a:ext cx="903532" cy="12700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/>
          <p:cNvCxnSpPr>
            <a:stCxn id="3" idx="0"/>
            <a:endCxn id="24" idx="2"/>
          </p:cNvCxnSpPr>
          <p:nvPr/>
        </p:nvCxnSpPr>
        <p:spPr>
          <a:xfrm rot="16200000" flipV="1">
            <a:off x="8955040" y="8768900"/>
            <a:ext cx="1241726" cy="421070"/>
          </a:xfrm>
          <a:prstGeom prst="bentConnector3">
            <a:avLst/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stCxn id="24" idx="0"/>
            <a:endCxn id="16" idx="2"/>
          </p:cNvCxnSpPr>
          <p:nvPr/>
        </p:nvCxnSpPr>
        <p:spPr>
          <a:xfrm rot="16200000" flipV="1">
            <a:off x="6820529" y="4745346"/>
            <a:ext cx="903532" cy="4186146"/>
          </a:xfrm>
          <a:prstGeom prst="bentConnector3">
            <a:avLst>
              <a:gd name="adj1" fmla="val 50000"/>
            </a:avLst>
          </a:prstGeom>
          <a:ln w="76200">
            <a:solidFill>
              <a:srgbClr val="FF0000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/>
          <p:cNvCxnSpPr>
            <a:stCxn id="19" idx="2"/>
            <a:endCxn id="10" idx="0"/>
          </p:cNvCxnSpPr>
          <p:nvPr/>
        </p:nvCxnSpPr>
        <p:spPr>
          <a:xfrm rot="16200000" flipH="1">
            <a:off x="16355394" y="7768917"/>
            <a:ext cx="3213645" cy="449115"/>
          </a:xfrm>
          <a:prstGeom prst="bentConnector3">
            <a:avLst>
              <a:gd name="adj1" fmla="val 23172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/>
          <p:cNvCxnSpPr>
            <a:stCxn id="18" idx="2"/>
            <a:endCxn id="10" idx="0"/>
          </p:cNvCxnSpPr>
          <p:nvPr/>
        </p:nvCxnSpPr>
        <p:spPr>
          <a:xfrm rot="16200000" flipH="1">
            <a:off x="14262322" y="5675845"/>
            <a:ext cx="3213645" cy="4635260"/>
          </a:xfrm>
          <a:prstGeom prst="bentConnector3">
            <a:avLst>
              <a:gd name="adj1" fmla="val 23172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/>
          <p:cNvCxnSpPr>
            <a:stCxn id="17" idx="2"/>
            <a:endCxn id="10" idx="0"/>
          </p:cNvCxnSpPr>
          <p:nvPr/>
        </p:nvCxnSpPr>
        <p:spPr>
          <a:xfrm rot="16200000" flipH="1">
            <a:off x="12169249" y="3582772"/>
            <a:ext cx="3213645" cy="8821406"/>
          </a:xfrm>
          <a:prstGeom prst="bentConnector3">
            <a:avLst>
              <a:gd name="adj1" fmla="val 23172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/>
          <p:cNvCxnSpPr>
            <a:stCxn id="16" idx="2"/>
            <a:endCxn id="10" idx="0"/>
          </p:cNvCxnSpPr>
          <p:nvPr/>
        </p:nvCxnSpPr>
        <p:spPr>
          <a:xfrm rot="16200000" flipH="1">
            <a:off x="10076176" y="1489699"/>
            <a:ext cx="3213645" cy="13007552"/>
          </a:xfrm>
          <a:prstGeom prst="bentConnector3">
            <a:avLst>
              <a:gd name="adj1" fmla="val 23172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5143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23469600" cy="11734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42094" y="5418221"/>
            <a:ext cx="134753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b="1" dirty="0">
                <a:ln w="10160">
                  <a:solidFill>
                    <a:srgbClr val="4543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WAIT</a:t>
            </a:r>
          </a:p>
        </p:txBody>
      </p:sp>
    </p:spTree>
    <p:extLst>
      <p:ext uri="{BB962C8B-B14F-4D97-AF65-F5344CB8AC3E}">
        <p14:creationId xmlns:p14="http://schemas.microsoft.com/office/powerpoint/2010/main" val="391144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ver/>
      </p:transition>
    </mc:Choice>
    <mc:Fallback xmlns="">
      <p:transition>
        <p:cover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23469600" cy="1173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42094" y="5418221"/>
            <a:ext cx="13475368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b="1" dirty="0">
                <a:ln w="10160">
                  <a:solidFill>
                    <a:srgbClr val="454334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Something is missing</a:t>
            </a:r>
          </a:p>
        </p:txBody>
      </p:sp>
    </p:spTree>
    <p:extLst>
      <p:ext uri="{BB962C8B-B14F-4D97-AF65-F5344CB8AC3E}">
        <p14:creationId xmlns:p14="http://schemas.microsoft.com/office/powerpoint/2010/main" val="3631071413"/>
      </p:ext>
    </p:extLst>
  </p:cSld>
  <p:clrMapOvr>
    <a:masterClrMapping/>
  </p:clrMapOvr>
  <p:transition spd="med">
    <p:split orient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the design?</a:t>
            </a:r>
          </a:p>
        </p:txBody>
      </p:sp>
    </p:spTree>
    <p:extLst>
      <p:ext uri="{BB962C8B-B14F-4D97-AF65-F5344CB8AC3E}">
        <p14:creationId xmlns:p14="http://schemas.microsoft.com/office/powerpoint/2010/main" val="38641858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955" y="1528355"/>
            <a:ext cx="8678091" cy="86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85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How do you scale </a:t>
            </a:r>
            <a:r>
              <a:rPr lang="en-US" b="1" dirty="0"/>
              <a:t>the</a:t>
            </a:r>
            <a:r>
              <a:rPr lang="en-US" dirty="0"/>
              <a:t> design?</a:t>
            </a:r>
          </a:p>
        </p:txBody>
      </p:sp>
    </p:spTree>
    <p:extLst>
      <p:ext uri="{BB962C8B-B14F-4D97-AF65-F5344CB8AC3E}">
        <p14:creationId xmlns:p14="http://schemas.microsoft.com/office/powerpoint/2010/main" val="4246515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rush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G88V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649303"/>
            <a:ext cx="22860000" cy="1303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46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step back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Widgets have design... duh</a:t>
            </a:r>
          </a:p>
          <a:p>
            <a:r>
              <a:rPr lang="en-US" dirty="0"/>
              <a:t>Design language is shared in an application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931" y="6370910"/>
            <a:ext cx="4444444" cy="3022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3163" y="6447101"/>
            <a:ext cx="4444444" cy="2869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394" y="6478847"/>
            <a:ext cx="4444444" cy="2806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6396307"/>
            <a:ext cx="4444444" cy="29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65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is compiled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Pre-processors</a:t>
            </a:r>
          </a:p>
          <a:p>
            <a:r>
              <a:rPr lang="en-US" dirty="0"/>
              <a:t>CSS Modules</a:t>
            </a:r>
            <a:endParaRPr lang="bg-BG" dirty="0"/>
          </a:p>
          <a:p>
            <a:r>
              <a:rPr lang="en-US" dirty="0"/>
              <a:t>BEM</a:t>
            </a:r>
          </a:p>
          <a:p>
            <a:r>
              <a:rPr lang="en-US" dirty="0"/>
              <a:t>Default colors palette</a:t>
            </a:r>
          </a:p>
        </p:txBody>
      </p:sp>
    </p:spTree>
    <p:extLst>
      <p:ext uri="{BB962C8B-B14F-4D97-AF65-F5344CB8AC3E}">
        <p14:creationId xmlns:p14="http://schemas.microsoft.com/office/powerpoint/2010/main" val="58346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palette?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755" y="1363580"/>
            <a:ext cx="12172492" cy="900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54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00101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7055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37055" y="6705600"/>
            <a:ext cx="3125796" cy="3032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84856" y="2823662"/>
            <a:ext cx="2431129" cy="1888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84856" y="5336582"/>
            <a:ext cx="2431129" cy="188885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984856" y="7849503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8218" y="2823662"/>
            <a:ext cx="3151270" cy="14097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48218" y="4658661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8218" y="6493660"/>
            <a:ext cx="3151270" cy="14097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48218" y="8328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0418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716500" y="947787"/>
            <a:ext cx="4343400" cy="94582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Compiled Widget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8310860" y="6493660"/>
            <a:ext cx="3154680" cy="14081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10860" y="4658661"/>
            <a:ext cx="3154680" cy="140817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8310860" y="2823662"/>
            <a:ext cx="3154680" cy="140817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310860" y="8328660"/>
            <a:ext cx="3154680" cy="140817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cxnSp>
        <p:nvCxnSpPr>
          <p:cNvPr id="39" name="Connector: Elbow 38"/>
          <p:cNvCxnSpPr>
            <a:stCxn id="22" idx="2"/>
            <a:endCxn id="31" idx="2"/>
          </p:cNvCxnSpPr>
          <p:nvPr/>
        </p:nvCxnSpPr>
        <p:spPr>
          <a:xfrm rot="16200000" flipH="1">
            <a:off x="13060250" y="3578062"/>
            <a:ext cx="667653" cy="12988247"/>
          </a:xfrm>
          <a:prstGeom prst="bentConnector3">
            <a:avLst>
              <a:gd name="adj1" fmla="val 134239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stCxn id="26" idx="1"/>
            <a:endCxn id="22" idx="3"/>
          </p:cNvCxnSpPr>
          <p:nvPr/>
        </p:nvCxnSpPr>
        <p:spPr>
          <a:xfrm rot="10800000" flipV="1">
            <a:off x="8462852" y="3528512"/>
            <a:ext cx="685367" cy="4693468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/>
          <p:cNvCxnSpPr>
            <a:stCxn id="28" idx="1"/>
            <a:endCxn id="22" idx="3"/>
          </p:cNvCxnSpPr>
          <p:nvPr/>
        </p:nvCxnSpPr>
        <p:spPr>
          <a:xfrm rot="10800000" flipV="1">
            <a:off x="8462852" y="7198510"/>
            <a:ext cx="685367" cy="1023470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>
            <a:stCxn id="24" idx="1"/>
            <a:endCxn id="22" idx="3"/>
          </p:cNvCxnSpPr>
          <p:nvPr/>
        </p:nvCxnSpPr>
        <p:spPr>
          <a:xfrm rot="10800000" flipV="1">
            <a:off x="8462852" y="6281010"/>
            <a:ext cx="4522005" cy="1940969"/>
          </a:xfrm>
          <a:prstGeom prst="bentConnector3">
            <a:avLst>
              <a:gd name="adj1" fmla="val 92253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endCxn id="22" idx="0"/>
          </p:cNvCxnSpPr>
          <p:nvPr/>
        </p:nvCxnSpPr>
        <p:spPr>
          <a:xfrm>
            <a:off x="4651687" y="6281010"/>
            <a:ext cx="2248266" cy="424590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819599" y="396276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</a:rPr>
              <a:t>DESIGN.LESS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819599" y="7632767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</a:rPr>
              <a:t>DESIGN.LESS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995699" y="9467767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highlight>
                  <a:srgbClr val="FFFF00"/>
                </a:highlight>
              </a:rPr>
              <a:t>DESIGN.LESS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615743" y="7779225"/>
            <a:ext cx="2920620" cy="1856095"/>
          </a:xfrm>
          <a:prstGeom prst="rect">
            <a:avLst/>
          </a:prstGeom>
          <a:solidFill>
            <a:srgbClr val="272A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</a:rPr>
              <a:t>DEFAULT PALETTE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</a:t>
            </a:r>
            <a:r>
              <a:rPr lang="en-US" sz="2400" b="1" dirty="0" err="1">
                <a:solidFill>
                  <a:schemeClr val="bg1"/>
                </a:solidFill>
              </a:rPr>
              <a:t>primaryText</a:t>
            </a:r>
            <a:r>
              <a:rPr lang="en-US" sz="2400" b="1" dirty="0">
                <a:solidFill>
                  <a:schemeClr val="bg1"/>
                </a:solidFill>
              </a:rPr>
              <a:t>: #000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</a:t>
            </a:r>
            <a:r>
              <a:rPr lang="en-US" sz="2400" b="1" dirty="0" err="1">
                <a:solidFill>
                  <a:schemeClr val="bg1"/>
                </a:solidFill>
              </a:rPr>
              <a:t>primaryBg</a:t>
            </a:r>
            <a:r>
              <a:rPr lang="en-US" sz="2400" b="1" dirty="0">
                <a:solidFill>
                  <a:schemeClr val="bg1"/>
                </a:solidFill>
              </a:rPr>
              <a:t>: #FFF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@accent: #C70000</a:t>
            </a:r>
          </a:p>
        </p:txBody>
      </p:sp>
    </p:spTree>
    <p:extLst>
      <p:ext uri="{BB962C8B-B14F-4D97-AF65-F5344CB8AC3E}">
        <p14:creationId xmlns:p14="http://schemas.microsoft.com/office/powerpoint/2010/main" val="146888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800101" y="947787"/>
            <a:ext cx="15316200" cy="9458226"/>
          </a:xfrm>
          <a:prstGeom prst="rect">
            <a:avLst/>
          </a:prstGeom>
          <a:ln w="28575">
            <a:prstDash val="dashDot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Widgets project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337055" y="2823662"/>
            <a:ext cx="3125796" cy="303276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37055" y="6705600"/>
            <a:ext cx="3125796" cy="303276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Widget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984856" y="2823662"/>
            <a:ext cx="2431129" cy="1888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984856" y="5336582"/>
            <a:ext cx="2431129" cy="188885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2984856" y="7849503"/>
            <a:ext cx="2431129" cy="1888857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148218" y="2823662"/>
            <a:ext cx="3151270" cy="140970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9148218" y="4658661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9148218" y="6493660"/>
            <a:ext cx="3151270" cy="140970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148218" y="8328660"/>
            <a:ext cx="3151270" cy="14097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500418" y="2833864"/>
            <a:ext cx="3151270" cy="69146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17716500" y="947787"/>
            <a:ext cx="4343400" cy="9458226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r>
              <a:rPr lang="en-US" dirty="0"/>
              <a:t>Compiled Widget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8310860" y="6493660"/>
            <a:ext cx="3154680" cy="140817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Services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310860" y="4658661"/>
            <a:ext cx="3154680" cy="140817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8310860" y="2823662"/>
            <a:ext cx="3154680" cy="140817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Component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18310860" y="8328660"/>
            <a:ext cx="3154680" cy="1408176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Project</a:t>
            </a:r>
          </a:p>
          <a:p>
            <a:pPr algn="ctr"/>
            <a:r>
              <a:rPr lang="en-US" dirty="0"/>
              <a:t>Dependencies</a:t>
            </a:r>
          </a:p>
        </p:txBody>
      </p:sp>
      <p:cxnSp>
        <p:nvCxnSpPr>
          <p:cNvPr id="39" name="Connector: Elbow 38"/>
          <p:cNvCxnSpPr>
            <a:stCxn id="22" idx="2"/>
            <a:endCxn id="31" idx="2"/>
          </p:cNvCxnSpPr>
          <p:nvPr/>
        </p:nvCxnSpPr>
        <p:spPr>
          <a:xfrm rot="16200000" flipH="1">
            <a:off x="13060250" y="3578062"/>
            <a:ext cx="667653" cy="12988247"/>
          </a:xfrm>
          <a:prstGeom prst="bentConnector3">
            <a:avLst>
              <a:gd name="adj1" fmla="val 134239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/>
          <p:cNvCxnSpPr>
            <a:stCxn id="26" idx="1"/>
            <a:endCxn id="22" idx="3"/>
          </p:cNvCxnSpPr>
          <p:nvPr/>
        </p:nvCxnSpPr>
        <p:spPr>
          <a:xfrm rot="10800000" flipV="1">
            <a:off x="8462852" y="3528512"/>
            <a:ext cx="685367" cy="4693468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/>
          <p:cNvCxnSpPr>
            <a:stCxn id="28" idx="1"/>
            <a:endCxn id="22" idx="3"/>
          </p:cNvCxnSpPr>
          <p:nvPr/>
        </p:nvCxnSpPr>
        <p:spPr>
          <a:xfrm rot="10800000" flipV="1">
            <a:off x="8462852" y="7198510"/>
            <a:ext cx="685367" cy="1023470"/>
          </a:xfrm>
          <a:prstGeom prst="bent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/>
          <p:cNvCxnSpPr>
            <a:stCxn id="24" idx="1"/>
            <a:endCxn id="22" idx="3"/>
          </p:cNvCxnSpPr>
          <p:nvPr/>
        </p:nvCxnSpPr>
        <p:spPr>
          <a:xfrm rot="10800000" flipV="1">
            <a:off x="8462852" y="6281010"/>
            <a:ext cx="4522005" cy="1940969"/>
          </a:xfrm>
          <a:prstGeom prst="bentConnector3">
            <a:avLst>
              <a:gd name="adj1" fmla="val 92253"/>
            </a:avLst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/>
          <p:cNvCxnSpPr>
            <a:endCxn id="22" idx="0"/>
          </p:cNvCxnSpPr>
          <p:nvPr/>
        </p:nvCxnSpPr>
        <p:spPr>
          <a:xfrm>
            <a:off x="4651687" y="6281010"/>
            <a:ext cx="2248266" cy="424590"/>
          </a:xfrm>
          <a:prstGeom prst="bentConnector2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983946" y="2592069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272A4F"/>
                </a:highlight>
              </a:rPr>
              <a:t>DESIGN.LESS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983946" y="4481686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272A4F"/>
                </a:highlight>
              </a:rPr>
              <a:t>DESIGN.LESS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8983948" y="716954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highlight>
                  <a:srgbClr val="272A4F"/>
                </a:highlight>
              </a:rPr>
              <a:t>DESIGN.LESS</a:t>
            </a:r>
          </a:p>
        </p:txBody>
      </p:sp>
      <p:sp>
        <p:nvSpPr>
          <p:cNvPr id="5" name="Rectangle 4"/>
          <p:cNvSpPr/>
          <p:nvPr/>
        </p:nvSpPr>
        <p:spPr>
          <a:xfrm>
            <a:off x="1615743" y="7779225"/>
            <a:ext cx="2920620" cy="1856095"/>
          </a:xfrm>
          <a:prstGeom prst="rect">
            <a:avLst/>
          </a:prstGeom>
          <a:solidFill>
            <a:srgbClr val="272A4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</a:rPr>
              <a:t>DEFAULT PALETTE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</a:t>
            </a:r>
            <a:r>
              <a:rPr lang="en-US" sz="2400" b="1" dirty="0" err="1">
                <a:solidFill>
                  <a:schemeClr val="bg1"/>
                </a:solidFill>
              </a:rPr>
              <a:t>primaryText</a:t>
            </a:r>
            <a:r>
              <a:rPr lang="en-US" sz="2400" b="1" dirty="0">
                <a:solidFill>
                  <a:schemeClr val="bg1"/>
                </a:solidFill>
              </a:rPr>
              <a:t>: #000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</a:t>
            </a:r>
            <a:r>
              <a:rPr lang="en-US" sz="2400" b="1" dirty="0" err="1">
                <a:solidFill>
                  <a:schemeClr val="bg1"/>
                </a:solidFill>
              </a:rPr>
              <a:t>primaryBg</a:t>
            </a:r>
            <a:r>
              <a:rPr lang="en-US" sz="2400" b="1" dirty="0">
                <a:solidFill>
                  <a:schemeClr val="bg1"/>
                </a:solidFill>
              </a:rPr>
              <a:t>: #FFF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@accent: #C70000</a:t>
            </a:r>
          </a:p>
        </p:txBody>
      </p:sp>
    </p:spTree>
    <p:extLst>
      <p:ext uri="{BB962C8B-B14F-4D97-AF65-F5344CB8AC3E}">
        <p14:creationId xmlns:p14="http://schemas.microsoft.com/office/powerpoint/2010/main" val="4071830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21568" y="4102769"/>
            <a:ext cx="5358063" cy="35292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Widget</a:t>
            </a:r>
          </a:p>
        </p:txBody>
      </p:sp>
      <p:sp>
        <p:nvSpPr>
          <p:cNvPr id="6" name="Rectangle 5"/>
          <p:cNvSpPr/>
          <p:nvPr/>
        </p:nvSpPr>
        <p:spPr>
          <a:xfrm rot="900000">
            <a:off x="15420125" y="1222863"/>
            <a:ext cx="5358063" cy="35292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Customized Design</a:t>
            </a:r>
          </a:p>
        </p:txBody>
      </p:sp>
      <p:sp>
        <p:nvSpPr>
          <p:cNvPr id="7" name="Rectangle 6"/>
          <p:cNvSpPr/>
          <p:nvPr/>
        </p:nvSpPr>
        <p:spPr>
          <a:xfrm rot="900000">
            <a:off x="15420125" y="4194488"/>
            <a:ext cx="5358063" cy="352926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Customized Design</a:t>
            </a:r>
          </a:p>
        </p:txBody>
      </p:sp>
      <p:sp>
        <p:nvSpPr>
          <p:cNvPr id="8" name="Rectangle 7"/>
          <p:cNvSpPr/>
          <p:nvPr/>
        </p:nvSpPr>
        <p:spPr>
          <a:xfrm rot="900000">
            <a:off x="15420126" y="7166114"/>
            <a:ext cx="5358063" cy="35292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Customized Design</a:t>
            </a:r>
          </a:p>
        </p:txBody>
      </p:sp>
      <p:cxnSp>
        <p:nvCxnSpPr>
          <p:cNvPr id="12" name="Connector: Curved 11"/>
          <p:cNvCxnSpPr>
            <a:stCxn id="4" idx="3"/>
            <a:endCxn id="6" idx="1"/>
          </p:cNvCxnSpPr>
          <p:nvPr/>
        </p:nvCxnSpPr>
        <p:spPr>
          <a:xfrm flipV="1">
            <a:off x="7479631" y="2294111"/>
            <a:ext cx="8031780" cy="3573290"/>
          </a:xfrm>
          <a:prstGeom prst="curvedConnector3">
            <a:avLst/>
          </a:prstGeom>
          <a:ln w="1270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Curved 14"/>
          <p:cNvCxnSpPr>
            <a:stCxn id="4" idx="3"/>
            <a:endCxn id="7" idx="1"/>
          </p:cNvCxnSpPr>
          <p:nvPr/>
        </p:nvCxnSpPr>
        <p:spPr>
          <a:xfrm flipV="1">
            <a:off x="7479631" y="5265736"/>
            <a:ext cx="8031780" cy="601665"/>
          </a:xfrm>
          <a:prstGeom prst="curvedConnector3">
            <a:avLst/>
          </a:prstGeom>
          <a:ln w="1270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/>
          <p:cNvCxnSpPr>
            <a:stCxn id="4" idx="3"/>
            <a:endCxn id="8" idx="1"/>
          </p:cNvCxnSpPr>
          <p:nvPr/>
        </p:nvCxnSpPr>
        <p:spPr>
          <a:xfrm>
            <a:off x="7479631" y="5867401"/>
            <a:ext cx="8031781" cy="2369961"/>
          </a:xfrm>
          <a:prstGeom prst="curvedConnector3">
            <a:avLst/>
          </a:prstGeom>
          <a:ln w="1270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rot="20700000">
            <a:off x="12344400" y="1761321"/>
            <a:ext cx="2464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Palette</a:t>
            </a:r>
          </a:p>
        </p:txBody>
      </p:sp>
      <p:sp>
        <p:nvSpPr>
          <p:cNvPr id="28" name="TextBox 27"/>
          <p:cNvSpPr txBox="1"/>
          <p:nvPr/>
        </p:nvSpPr>
        <p:spPr>
          <a:xfrm rot="21335346">
            <a:off x="12382487" y="4548294"/>
            <a:ext cx="2464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Palette</a:t>
            </a:r>
          </a:p>
        </p:txBody>
      </p:sp>
      <p:sp>
        <p:nvSpPr>
          <p:cNvPr id="30" name="TextBox 29"/>
          <p:cNvSpPr txBox="1"/>
          <p:nvPr/>
        </p:nvSpPr>
        <p:spPr>
          <a:xfrm rot="546137">
            <a:off x="12540173" y="7359303"/>
            <a:ext cx="24649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Palette</a:t>
            </a:r>
          </a:p>
        </p:txBody>
      </p:sp>
    </p:spTree>
    <p:extLst>
      <p:ext uri="{BB962C8B-B14F-4D97-AF65-F5344CB8AC3E}">
        <p14:creationId xmlns:p14="http://schemas.microsoft.com/office/powerpoint/2010/main" val="232321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27" grpId="0"/>
      <p:bldP spid="28" grpId="0"/>
      <p:bldP spid="3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58525" y="5046650"/>
            <a:ext cx="8742948" cy="21656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WIDGET</a:t>
            </a:r>
          </a:p>
        </p:txBody>
      </p:sp>
    </p:spTree>
    <p:extLst>
      <p:ext uri="{BB962C8B-B14F-4D97-AF65-F5344CB8AC3E}">
        <p14:creationId xmlns:p14="http://schemas.microsoft.com/office/powerpoint/2010/main" val="214275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58525" y="5046650"/>
            <a:ext cx="8742948" cy="21656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WIDGET</a:t>
            </a:r>
          </a:p>
        </p:txBody>
      </p:sp>
      <p:sp>
        <p:nvSpPr>
          <p:cNvPr id="9" name="Rectangle 8"/>
          <p:cNvSpPr/>
          <p:nvPr/>
        </p:nvSpPr>
        <p:spPr>
          <a:xfrm>
            <a:off x="230447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X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8713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6979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Z</a:t>
            </a:r>
          </a:p>
        </p:txBody>
      </p:sp>
    </p:spTree>
    <p:extLst>
      <p:ext uri="{BB962C8B-B14F-4D97-AF65-F5344CB8AC3E}">
        <p14:creationId xmlns:p14="http://schemas.microsoft.com/office/powerpoint/2010/main" val="89221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LSAs</a:t>
            </a:r>
          </a:p>
          <a:p>
            <a:r>
              <a:rPr lang="en-US" dirty="0"/>
              <a:t>Widgets</a:t>
            </a:r>
          </a:p>
          <a:p>
            <a:r>
              <a:rPr lang="en-US" dirty="0"/>
              <a:t>Platform for FE-LSAs</a:t>
            </a:r>
          </a:p>
          <a:p>
            <a:r>
              <a:rPr lang="en-US" dirty="0"/>
              <a:t>Demo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8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58525" y="5046650"/>
            <a:ext cx="8742948" cy="2165684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WIDGET</a:t>
            </a:r>
          </a:p>
        </p:txBody>
      </p:sp>
      <p:sp>
        <p:nvSpPr>
          <p:cNvPr id="5" name="Rectangle 4"/>
          <p:cNvSpPr/>
          <p:nvPr/>
        </p:nvSpPr>
        <p:spPr>
          <a:xfrm>
            <a:off x="2304477" y="9363278"/>
            <a:ext cx="4285725" cy="1201146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9287137" y="9363278"/>
            <a:ext cx="4285725" cy="1201146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16269797" y="9363278"/>
            <a:ext cx="4285725" cy="1201146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CDN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0447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X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8713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6269798" y="849536"/>
            <a:ext cx="4285725" cy="2046170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Client Z</a:t>
            </a:r>
          </a:p>
        </p:txBody>
      </p:sp>
      <p:cxnSp>
        <p:nvCxnSpPr>
          <p:cNvPr id="15" name="Connector: Curved 14"/>
          <p:cNvCxnSpPr>
            <a:stCxn id="9" idx="2"/>
            <a:endCxn id="4" idx="0"/>
          </p:cNvCxnSpPr>
          <p:nvPr/>
        </p:nvCxnSpPr>
        <p:spPr>
          <a:xfrm rot="16200000" flipH="1">
            <a:off x="6863198" y="479849"/>
            <a:ext cx="2150944" cy="6982658"/>
          </a:xfrm>
          <a:prstGeom prst="curvedConnector3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/>
          <p:cNvCxnSpPr>
            <a:stCxn id="10" idx="2"/>
            <a:endCxn id="4" idx="0"/>
          </p:cNvCxnSpPr>
          <p:nvPr/>
        </p:nvCxnSpPr>
        <p:spPr>
          <a:xfrm rot="5400000">
            <a:off x="10354528" y="3971177"/>
            <a:ext cx="2150944" cy="2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/>
          <p:cNvCxnSpPr>
            <a:stCxn id="11" idx="2"/>
            <a:endCxn id="4" idx="0"/>
          </p:cNvCxnSpPr>
          <p:nvPr/>
        </p:nvCxnSpPr>
        <p:spPr>
          <a:xfrm rot="5400000">
            <a:off x="13845858" y="479847"/>
            <a:ext cx="2150944" cy="6982662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Curved 23"/>
          <p:cNvCxnSpPr>
            <a:stCxn id="5" idx="0"/>
            <a:endCxn id="4" idx="2"/>
          </p:cNvCxnSpPr>
          <p:nvPr/>
        </p:nvCxnSpPr>
        <p:spPr>
          <a:xfrm rot="5400000" flipH="1" flipV="1">
            <a:off x="6863197" y="4796477"/>
            <a:ext cx="2150944" cy="6982659"/>
          </a:xfrm>
          <a:prstGeom prst="curvedConnector3">
            <a:avLst>
              <a:gd name="adj1" fmla="val 50000"/>
            </a:avLst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Curved 26"/>
          <p:cNvCxnSpPr>
            <a:stCxn id="4" idx="2"/>
            <a:endCxn id="6" idx="0"/>
          </p:cNvCxnSpPr>
          <p:nvPr/>
        </p:nvCxnSpPr>
        <p:spPr>
          <a:xfrm rot="16200000" flipH="1">
            <a:off x="10354527" y="8287805"/>
            <a:ext cx="2150944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/>
          <p:cNvCxnSpPr>
            <a:stCxn id="7" idx="0"/>
            <a:endCxn id="4" idx="2"/>
          </p:cNvCxnSpPr>
          <p:nvPr/>
        </p:nvCxnSpPr>
        <p:spPr>
          <a:xfrm rot="16200000" flipV="1">
            <a:off x="13845858" y="4796475"/>
            <a:ext cx="2150944" cy="6982661"/>
          </a:xfrm>
          <a:prstGeom prst="curvedConnector3">
            <a:avLst>
              <a:gd name="adj1" fmla="val 50000"/>
            </a:avLst>
          </a:prstGeom>
          <a:ln w="7620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216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5265" y="818148"/>
            <a:ext cx="15609470" cy="97514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</a:t>
            </a:r>
            <a:r>
              <a:rPr lang="en-US" dirty="0" err="1">
                <a:solidFill>
                  <a:srgbClr val="3193C6"/>
                </a:solidFill>
                <a:latin typeface="Consolas" panose="020B0609020204030204" pitchFamily="49" charset="0"/>
              </a:rPr>
              <a:t>Platform</a:t>
            </a:r>
            <a:r>
              <a:rPr lang="en-US" dirty="0" err="1">
                <a:solidFill>
                  <a:srgbClr val="414141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9914C9"/>
                </a:solidFill>
                <a:latin typeface="Consolas" panose="020B0609020204030204" pitchFamily="49" charset="0"/>
              </a:rPr>
              <a:t>addWidget</a:t>
            </a:r>
            <a:r>
              <a:rPr lang="en-US" b="1" dirty="0">
                <a:solidFill>
                  <a:srgbClr val="414141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rgbClr val="05AD97"/>
                </a:solidFill>
                <a:latin typeface="Consolas" panose="020B0609020204030204" pitchFamily="49" charset="0"/>
              </a:rPr>
              <a:t>"widget-event-view"</a:t>
            </a: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"fb9c4fb6-a6a6-4b85-86e5-1da0f0b96022"</a:t>
            </a: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    "widget-event-view": 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        "props": { ... ... ... 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Consolas" panose="020B0609020204030204" pitchFamily="49" charset="0"/>
              </a:rPr>
              <a:t>        },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{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b="1" dirty="0" err="1">
                <a:solidFill>
                  <a:srgbClr val="414141"/>
                </a:solidFill>
                <a:latin typeface="Consolas" panose="020B0609020204030204" pitchFamily="49" charset="0"/>
              </a:rPr>
              <a:t>skinRootUrl</a:t>
            </a:r>
            <a:r>
              <a:rPr lang="en-US" b="1" dirty="0">
                <a:solidFill>
                  <a:srgbClr val="414141"/>
                </a:solidFill>
                <a:latin typeface="Consolas" panose="020B0609020204030204" pitchFamily="49" charset="0"/>
              </a:rPr>
              <a:t>: </a:t>
            </a:r>
            <a:r>
              <a:rPr lang="en-US" b="1" dirty="0">
                <a:solidFill>
                  <a:srgbClr val="05AD97"/>
                </a:solidFill>
                <a:latin typeface="Consolas" panose="020B0609020204030204" pitchFamily="49" charset="0"/>
              </a:rPr>
              <a:t>"http://URL.TO/desing.css"</a:t>
            </a:r>
            <a:endParaRPr lang="en-US" b="1" dirty="0">
              <a:solidFill>
                <a:srgbClr val="41414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    }</a:t>
            </a:r>
          </a:p>
          <a:p>
            <a:pPr marL="0" indent="0">
              <a:buNone/>
            </a:pP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    </a:t>
            </a:r>
            <a:r>
              <a:rPr lang="en-US" b="1" dirty="0">
                <a:solidFill>
                  <a:srgbClr val="414141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414141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079820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831" y="-1262134"/>
            <a:ext cx="23105662" cy="12996934"/>
          </a:xfrm>
          <a:prstGeom prst="rect">
            <a:avLst/>
          </a:prstGeom>
        </p:spPr>
      </p:pic>
      <p:sp>
        <p:nvSpPr>
          <p:cNvPr id="6" name="Rectangle: Rounded Corners 5"/>
          <p:cNvSpPr/>
          <p:nvPr/>
        </p:nvSpPr>
        <p:spPr>
          <a:xfrm rot="20475358">
            <a:off x="8987051" y="1459229"/>
            <a:ext cx="4885898" cy="2210937"/>
          </a:xfrm>
          <a:prstGeom prst="roundRect">
            <a:avLst/>
          </a:prstGeom>
          <a:noFill/>
          <a:ln w="254000" cmpd="thinThick">
            <a:solidFill>
              <a:srgbClr val="C00000"/>
            </a:solidFill>
          </a:ln>
          <a:effectLst>
            <a:outerShdw blurRad="63500" sx="102000" sy="102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6600" dirty="0" err="1">
                <a:ln w="38100">
                  <a:solidFill>
                    <a:schemeClr val="bg1"/>
                  </a:solidFill>
                </a:ln>
                <a:solidFill>
                  <a:srgbClr val="C00000"/>
                </a:solidFill>
                <a:latin typeface="Franklin Gothic Heavy" panose="020B0903020102020204" pitchFamily="34" charset="0"/>
              </a:rPr>
              <a:t>Geralt</a:t>
            </a:r>
            <a:endParaRPr lang="en-US" sz="6600" dirty="0">
              <a:ln w="38100">
                <a:solidFill>
                  <a:schemeClr val="bg1"/>
                </a:solidFill>
              </a:ln>
              <a:solidFill>
                <a:srgbClr val="C00000"/>
              </a:solidFill>
              <a:latin typeface="Franklin Gothic Heavy" panose="020B0903020102020204" pitchFamily="34" charset="0"/>
            </a:endParaRPr>
          </a:p>
          <a:p>
            <a:r>
              <a:rPr lang="en-US" sz="6600" dirty="0">
                <a:ln w="38100">
                  <a:solidFill>
                    <a:schemeClr val="bg1"/>
                  </a:solidFill>
                </a:ln>
                <a:solidFill>
                  <a:srgbClr val="C00000"/>
                </a:solidFill>
                <a:latin typeface="Franklin Gothic Heavy" panose="020B0903020102020204" pitchFamily="34" charset="0"/>
              </a:rPr>
              <a:t>APPROVES</a:t>
            </a:r>
          </a:p>
        </p:txBody>
      </p:sp>
    </p:spTree>
    <p:extLst>
      <p:ext uri="{BB962C8B-B14F-4D97-AF65-F5344CB8AC3E}">
        <p14:creationId xmlns:p14="http://schemas.microsoft.com/office/powerpoint/2010/main" val="83332335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But what if it’s more than just color changes?</a:t>
            </a:r>
          </a:p>
        </p:txBody>
      </p:sp>
    </p:spTree>
    <p:extLst>
      <p:ext uri="{BB962C8B-B14F-4D97-AF65-F5344CB8AC3E}">
        <p14:creationId xmlns:p14="http://schemas.microsoft.com/office/powerpoint/2010/main" val="19122393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fractur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20873"/>
            <a:ext cx="22860000" cy="123765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0546" y="1842448"/>
            <a:ext cx="43492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Version Evolution</a:t>
            </a:r>
          </a:p>
        </p:txBody>
      </p:sp>
    </p:spTree>
    <p:extLst>
      <p:ext uri="{BB962C8B-B14F-4D97-AF65-F5344CB8AC3E}">
        <p14:creationId xmlns:p14="http://schemas.microsoft.com/office/powerpoint/2010/main" val="1780517651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|:}{:[ ~ What about a DEMO? ~ ]:}{:|</a:t>
            </a:r>
          </a:p>
        </p:txBody>
      </p:sp>
    </p:spTree>
    <p:extLst>
      <p:ext uri="{BB962C8B-B14F-4D97-AF65-F5344CB8AC3E}">
        <p14:creationId xmlns:p14="http://schemas.microsoft.com/office/powerpoint/2010/main" val="2989198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p:transition spd="slow">
    <p:cover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goodthingsguy.com/wp-content/uploads/2015/12/thank-you-no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860000" cy="1285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13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2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en-US" dirty="0">
                <a:hlinkClick r:id="rId3"/>
              </a:rPr>
              <a:t>martin.c@sbtech.com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4"/>
              </a:rPr>
              <a:t>https://github.com/mchaov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8237" y="625475"/>
            <a:ext cx="9107000" cy="91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large scale application?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Distributed architecture</a:t>
            </a:r>
          </a:p>
          <a:p>
            <a:r>
              <a:rPr lang="en-US" dirty="0"/>
              <a:t>Volume of data</a:t>
            </a:r>
          </a:p>
          <a:p>
            <a:r>
              <a:rPr lang="en-US" dirty="0"/>
              <a:t>Redundancy and availability</a:t>
            </a:r>
          </a:p>
          <a:p>
            <a:r>
              <a:rPr lang="en-US" dirty="0"/>
              <a:t>SOA</a:t>
            </a:r>
          </a:p>
          <a:p>
            <a:r>
              <a:rPr lang="en-US" dirty="0"/>
              <a:t>TDD, CD, CI</a:t>
            </a:r>
          </a:p>
          <a:p>
            <a:r>
              <a:rPr lang="en-US" dirty="0"/>
              <a:t>Team</a:t>
            </a:r>
          </a:p>
        </p:txBody>
      </p:sp>
    </p:spTree>
    <p:extLst>
      <p:ext uri="{BB962C8B-B14F-4D97-AF65-F5344CB8AC3E}">
        <p14:creationId xmlns:p14="http://schemas.microsoft.com/office/powerpoint/2010/main" val="3994568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dealing with?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US" dirty="0"/>
              <a:t>60+ sports</a:t>
            </a:r>
          </a:p>
          <a:p>
            <a:r>
              <a:rPr lang="en-US" dirty="0"/>
              <a:t>2000+ betting markets</a:t>
            </a:r>
          </a:p>
          <a:p>
            <a:r>
              <a:rPr lang="en-US" dirty="0"/>
              <a:t>20 000+ live events per month</a:t>
            </a:r>
          </a:p>
          <a:p>
            <a:r>
              <a:rPr lang="en-US" dirty="0"/>
              <a:t>1500+ casino games</a:t>
            </a:r>
          </a:p>
          <a:p>
            <a:r>
              <a:rPr lang="en-US" dirty="0"/>
              <a:t>50+ payment methods</a:t>
            </a:r>
          </a:p>
          <a:p>
            <a:r>
              <a:rPr lang="en-US" dirty="0"/>
              <a:t>15+ regulated markets</a:t>
            </a:r>
          </a:p>
          <a:p>
            <a:r>
              <a:rPr lang="en-US" dirty="0"/>
              <a:t>20+ languages and currencies</a:t>
            </a:r>
          </a:p>
          <a:p>
            <a:r>
              <a:rPr lang="en-US" dirty="0"/>
              <a:t>RTL version in dev...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199" y="2533650"/>
            <a:ext cx="11458051" cy="803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8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602702"/>
            <a:ext cx="14211300" cy="996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92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474" y="0"/>
            <a:ext cx="14929251" cy="117348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3" y="209161"/>
            <a:ext cx="3896617" cy="31432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3" y="3542910"/>
            <a:ext cx="3896617" cy="326527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1932" y="6998687"/>
            <a:ext cx="3896617" cy="452695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7711"/>
            <a:ext cx="5182155" cy="17910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1881573"/>
            <a:ext cx="3792530" cy="195044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" y="3884790"/>
            <a:ext cx="4198198" cy="307217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9396613"/>
            <a:ext cx="5930353" cy="21290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831" y="9409398"/>
            <a:ext cx="2002380" cy="148054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8" y="6937658"/>
            <a:ext cx="3755825" cy="45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985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what about the front-end?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Scalable code base</a:t>
            </a:r>
          </a:p>
          <a:p>
            <a:r>
              <a:rPr lang="en-US" dirty="0"/>
              <a:t>Performance oriented</a:t>
            </a:r>
          </a:p>
          <a:p>
            <a:r>
              <a:rPr lang="en-US" dirty="0"/>
              <a:t>Responsive</a:t>
            </a:r>
          </a:p>
          <a:p>
            <a:r>
              <a:rPr lang="en-US" dirty="0"/>
              <a:t>Decoupled from the back-end</a:t>
            </a:r>
          </a:p>
        </p:txBody>
      </p:sp>
    </p:spTree>
    <p:extLst>
      <p:ext uri="{BB962C8B-B14F-4D97-AF65-F5344CB8AC3E}">
        <p14:creationId xmlns:p14="http://schemas.microsoft.com/office/powerpoint/2010/main" val="406215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1833</TotalTime>
  <Words>1665</Words>
  <Application>Microsoft Office PowerPoint</Application>
  <PresentationFormat>Custom</PresentationFormat>
  <Paragraphs>451</Paragraphs>
  <Slides>48</Slides>
  <Notes>35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Arial</vt:lpstr>
      <vt:lpstr>Avenir Roman</vt:lpstr>
      <vt:lpstr>Calibri</vt:lpstr>
      <vt:lpstr>Consolas</vt:lpstr>
      <vt:lpstr>Franklin Gothic Heavy</vt:lpstr>
      <vt:lpstr>Helvetica</vt:lpstr>
      <vt:lpstr>Open Sans</vt:lpstr>
      <vt:lpstr>Wingdings</vt:lpstr>
      <vt:lpstr>Custom Design</vt:lpstr>
      <vt:lpstr>FRONT-END FOR LARGE SCALE APPLICATIONS</vt:lpstr>
      <vt:lpstr>Hi, I’m Martin!</vt:lpstr>
      <vt:lpstr>PowerPoint Presentation</vt:lpstr>
      <vt:lpstr>Topics</vt:lpstr>
      <vt:lpstr>What is a large scale application?</vt:lpstr>
      <vt:lpstr>What are we dealing with?</vt:lpstr>
      <vt:lpstr>PowerPoint Presentation</vt:lpstr>
      <vt:lpstr>PowerPoint Presentation</vt:lpstr>
      <vt:lpstr>So, what about the front-end?</vt:lpstr>
      <vt:lpstr>The widgets concept</vt:lpstr>
      <vt:lpstr>What is a widget?</vt:lpstr>
      <vt:lpstr>PowerPoint Presentation</vt:lpstr>
      <vt:lpstr>PowerPoint Presentation</vt:lpstr>
      <vt:lpstr>Tech stack?</vt:lpstr>
      <vt:lpstr>Platform tech stack</vt:lpstr>
      <vt:lpstr>Dev tools</vt:lpstr>
      <vt:lpstr>Package management</vt:lpstr>
      <vt:lpstr>Automated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the design?</vt:lpstr>
      <vt:lpstr>How do you scale the design?</vt:lpstr>
      <vt:lpstr>PowerPoint Presentation</vt:lpstr>
      <vt:lpstr>A step back</vt:lpstr>
      <vt:lpstr>Design is compiled</vt:lpstr>
      <vt:lpstr>A palette?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But what if it’s more than just color changes?</vt:lpstr>
      <vt:lpstr>PowerPoint Presentation</vt:lpstr>
      <vt:lpstr>|:}{:[ ~ What about a DEMO? ~ ]:}{:|</vt:lpstr>
      <vt:lpstr>PowerPoint Presentation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 Light;Ian Bradley</dc:creator>
  <cp:lastModifiedBy>Martin Chaov</cp:lastModifiedBy>
  <cp:revision>433</cp:revision>
  <dcterms:modified xsi:type="dcterms:W3CDTF">2017-08-26T20:15:45Z</dcterms:modified>
</cp:coreProperties>
</file>